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Lst>
  <p:sldSz cx="18288000" cy="10287000"/>
  <p:notesSz cx="6858000" cy="9144000"/>
  <p:embeddedFontLst>
    <p:embeddedFont>
      <p:font typeface="Microsoft YaHei" panose="020B0503020204020204" pitchFamily="34" charset="-122"/>
      <p:regular r:id="rId26"/>
      <p:bold r:id="rId27"/>
    </p:embeddedFont>
    <p:embeddedFont>
      <p:font typeface="Canva Sans" panose="020B0604020202020204" charset="0"/>
      <p:regular r:id="rId28"/>
    </p:embeddedFont>
    <p:embeddedFont>
      <p:font typeface="Canva Sans Bold" panose="020B0604020202020204" charset="0"/>
      <p:regular r:id="rId29"/>
    </p:embeddedFont>
    <p:embeddedFont>
      <p:font typeface="Caveat Brush" pitchFamily="2" charset="0"/>
      <p:regular r:id="rId30"/>
    </p:embeddedFont>
    <p:embeddedFont>
      <p:font typeface="DM Sans" pitchFamily="2" charset="0"/>
      <p:regular r:id="rId31"/>
      <p:bold r:id="rId32"/>
      <p:italic r:id="rId33"/>
      <p:boldItalic r:id="rId34"/>
    </p:embeddedFont>
    <p:embeddedFont>
      <p:font typeface="DM Sans Bold" charset="0"/>
      <p:regular r:id="rId35"/>
    </p:embeddedFont>
    <p:embeddedFont>
      <p:font typeface="Lato Heavy" panose="020B0604020202020204" charset="0"/>
      <p:regular r:id="rId36"/>
    </p:embeddedFont>
    <p:embeddedFont>
      <p:font typeface="Montserrat Classic" panose="020B0604020202020204" charset="0"/>
      <p:regular r:id="rId37"/>
    </p:embeddedFont>
    <p:embeddedFont>
      <p:font typeface="Montserrat Classic Bold" panose="020B0604020202020204" charset="0"/>
      <p:regular r:id="rId38"/>
    </p:embeddedFont>
    <p:embeddedFont>
      <p:font typeface="Now Bold" panose="020B0604020202020204" charset="0"/>
      <p:regular r:id="rId39"/>
    </p:embeddedFont>
    <p:embeddedFont>
      <p:font typeface="Open Sauce Bold" panose="020B0604020202020204" charset="0"/>
      <p:regular r:id="rId40"/>
    </p:embeddedFont>
    <p:embeddedFont>
      <p:font typeface="Open Sauce Semi-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1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0.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2.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Freeform 3"/>
          <p:cNvSpPr/>
          <p:nvPr/>
        </p:nvSpPr>
        <p:spPr>
          <a:xfrm>
            <a:off x="0" y="-45982"/>
            <a:ext cx="15501768" cy="10744559"/>
          </a:xfrm>
          <a:custGeom>
            <a:avLst/>
            <a:gdLst/>
            <a:ahLst/>
            <a:cxnLst/>
            <a:rect l="l" t="t" r="r" b="b"/>
            <a:pathLst>
              <a:path w="15501768" h="10744559">
                <a:moveTo>
                  <a:pt x="0" y="0"/>
                </a:moveTo>
                <a:lnTo>
                  <a:pt x="15501768" y="0"/>
                </a:lnTo>
                <a:lnTo>
                  <a:pt x="15501768" y="10744559"/>
                </a:lnTo>
                <a:lnTo>
                  <a:pt x="0" y="10744559"/>
                </a:lnTo>
                <a:lnTo>
                  <a:pt x="0" y="0"/>
                </a:lnTo>
                <a:close/>
              </a:path>
            </a:pathLst>
          </a:custGeom>
          <a:blipFill>
            <a:blip r:embed="rId3">
              <a:extLst>
                <a:ext uri="{96DAC541-7B7A-43D3-8B79-37D633B846F1}">
                  <asvg:svgBlip xmlns:asvg="http://schemas.microsoft.com/office/drawing/2016/SVG/main" r:embed="rId4"/>
                </a:ext>
              </a:extLst>
            </a:blip>
            <a:stretch>
              <a:fillRect b="-44275"/>
            </a:stretch>
          </a:blipFill>
        </p:spPr>
        <p:txBody>
          <a:bodyPr/>
          <a:lstStyle/>
          <a:p>
            <a:endParaRPr lang="en-IN"/>
          </a:p>
        </p:txBody>
      </p:sp>
      <p:sp>
        <p:nvSpPr>
          <p:cNvPr id="4" name="Freeform 4"/>
          <p:cNvSpPr/>
          <p:nvPr/>
        </p:nvSpPr>
        <p:spPr>
          <a:xfrm>
            <a:off x="15897689" y="-1791025"/>
            <a:ext cx="4066773" cy="4066773"/>
          </a:xfrm>
          <a:custGeom>
            <a:avLst/>
            <a:gdLst/>
            <a:ahLst/>
            <a:cxnLst/>
            <a:rect l="l" t="t" r="r" b="b"/>
            <a:pathLst>
              <a:path w="4066773" h="4066773">
                <a:moveTo>
                  <a:pt x="0" y="0"/>
                </a:moveTo>
                <a:lnTo>
                  <a:pt x="4066773" y="0"/>
                </a:lnTo>
                <a:lnTo>
                  <a:pt x="4066773"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004687" y="8319201"/>
            <a:ext cx="4066773" cy="4066773"/>
          </a:xfrm>
          <a:custGeom>
            <a:avLst/>
            <a:gdLst/>
            <a:ahLst/>
            <a:cxnLst/>
            <a:rect l="l" t="t" r="r" b="b"/>
            <a:pathLst>
              <a:path w="4066773" h="4066773">
                <a:moveTo>
                  <a:pt x="0" y="0"/>
                </a:moveTo>
                <a:lnTo>
                  <a:pt x="4066774" y="0"/>
                </a:lnTo>
                <a:lnTo>
                  <a:pt x="4066774"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6" name="Group 6"/>
          <p:cNvGrpSpPr/>
          <p:nvPr/>
        </p:nvGrpSpPr>
        <p:grpSpPr>
          <a:xfrm>
            <a:off x="2682559" y="2275748"/>
            <a:ext cx="12922882" cy="6541902"/>
            <a:chOff x="0" y="0"/>
            <a:chExt cx="3403557" cy="1722970"/>
          </a:xfrm>
        </p:grpSpPr>
        <p:sp>
          <p:nvSpPr>
            <p:cNvPr id="7" name="Freeform 7"/>
            <p:cNvSpPr/>
            <p:nvPr/>
          </p:nvSpPr>
          <p:spPr>
            <a:xfrm>
              <a:off x="0" y="0"/>
              <a:ext cx="3403557" cy="1722970"/>
            </a:xfrm>
            <a:custGeom>
              <a:avLst/>
              <a:gdLst/>
              <a:ahLst/>
              <a:cxnLst/>
              <a:rect l="l" t="t" r="r" b="b"/>
              <a:pathLst>
                <a:path w="3403557" h="1722970">
                  <a:moveTo>
                    <a:pt x="4194" y="0"/>
                  </a:moveTo>
                  <a:lnTo>
                    <a:pt x="3399364" y="0"/>
                  </a:lnTo>
                  <a:cubicBezTo>
                    <a:pt x="3400476" y="0"/>
                    <a:pt x="3401543" y="442"/>
                    <a:pt x="3402329" y="1228"/>
                  </a:cubicBezTo>
                  <a:cubicBezTo>
                    <a:pt x="3403116" y="2015"/>
                    <a:pt x="3403557" y="3081"/>
                    <a:pt x="3403557" y="4194"/>
                  </a:cubicBezTo>
                  <a:lnTo>
                    <a:pt x="3403557" y="1718777"/>
                  </a:lnTo>
                  <a:cubicBezTo>
                    <a:pt x="3403557" y="1721093"/>
                    <a:pt x="3401680" y="1722970"/>
                    <a:pt x="3399364" y="1722970"/>
                  </a:cubicBezTo>
                  <a:lnTo>
                    <a:pt x="4194" y="1722970"/>
                  </a:lnTo>
                  <a:cubicBezTo>
                    <a:pt x="1878" y="1722970"/>
                    <a:pt x="0" y="1721093"/>
                    <a:pt x="0" y="1718777"/>
                  </a:cubicBezTo>
                  <a:lnTo>
                    <a:pt x="0" y="4194"/>
                  </a:lnTo>
                  <a:cubicBezTo>
                    <a:pt x="0" y="1878"/>
                    <a:pt x="1878" y="0"/>
                    <a:pt x="4194" y="0"/>
                  </a:cubicBezTo>
                  <a:close/>
                </a:path>
              </a:pathLst>
            </a:custGeom>
            <a:solidFill>
              <a:srgbClr val="00569E">
                <a:alpha val="81961"/>
              </a:srgbClr>
            </a:solidFill>
          </p:spPr>
          <p:txBody>
            <a:bodyPr/>
            <a:lstStyle/>
            <a:p>
              <a:endParaRPr lang="en-IN"/>
            </a:p>
          </p:txBody>
        </p:sp>
        <p:sp>
          <p:nvSpPr>
            <p:cNvPr id="8" name="TextBox 8"/>
            <p:cNvSpPr txBox="1"/>
            <p:nvPr/>
          </p:nvSpPr>
          <p:spPr>
            <a:xfrm>
              <a:off x="0" y="-28575"/>
              <a:ext cx="3403557" cy="1751545"/>
            </a:xfrm>
            <a:prstGeom prst="rect">
              <a:avLst/>
            </a:prstGeom>
          </p:spPr>
          <p:txBody>
            <a:bodyPr lIns="50800" tIns="50800" rIns="50800" bIns="50800" rtlCol="0" anchor="ctr"/>
            <a:lstStyle/>
            <a:p>
              <a:pPr algn="ctr">
                <a:lnSpc>
                  <a:spcPts val="2590"/>
                </a:lnSpc>
              </a:pPr>
              <a:endParaRPr/>
            </a:p>
          </p:txBody>
        </p:sp>
      </p:grpSp>
      <p:sp>
        <p:nvSpPr>
          <p:cNvPr id="9" name="TextBox 9"/>
          <p:cNvSpPr txBox="1"/>
          <p:nvPr/>
        </p:nvSpPr>
        <p:spPr>
          <a:xfrm>
            <a:off x="5051703" y="3466219"/>
            <a:ext cx="8184594" cy="1605915"/>
          </a:xfrm>
          <a:prstGeom prst="rect">
            <a:avLst/>
          </a:prstGeom>
        </p:spPr>
        <p:txBody>
          <a:bodyPr lIns="0" tIns="0" rIns="0" bIns="0" rtlCol="0" anchor="t">
            <a:spAutoFit/>
          </a:bodyPr>
          <a:lstStyle/>
          <a:p>
            <a:pPr algn="ctr">
              <a:lnSpc>
                <a:spcPts val="12508"/>
              </a:lnSpc>
            </a:pPr>
            <a:r>
              <a:rPr lang="en-US" sz="10424">
                <a:solidFill>
                  <a:srgbClr val="FFFFFF"/>
                </a:solidFill>
                <a:latin typeface="Now Bold"/>
              </a:rPr>
              <a:t>INVENTORY</a:t>
            </a:r>
          </a:p>
        </p:txBody>
      </p:sp>
      <p:sp>
        <p:nvSpPr>
          <p:cNvPr id="10" name="TextBox 10"/>
          <p:cNvSpPr txBox="1"/>
          <p:nvPr/>
        </p:nvSpPr>
        <p:spPr>
          <a:xfrm>
            <a:off x="3611994" y="4897961"/>
            <a:ext cx="11064012" cy="1605915"/>
          </a:xfrm>
          <a:prstGeom prst="rect">
            <a:avLst/>
          </a:prstGeom>
        </p:spPr>
        <p:txBody>
          <a:bodyPr lIns="0" tIns="0" rIns="0" bIns="0" rtlCol="0" anchor="t">
            <a:spAutoFit/>
          </a:bodyPr>
          <a:lstStyle/>
          <a:p>
            <a:pPr algn="ctr">
              <a:lnSpc>
                <a:spcPts val="12508"/>
              </a:lnSpc>
            </a:pPr>
            <a:r>
              <a:rPr lang="en-US" sz="10424">
                <a:solidFill>
                  <a:srgbClr val="0ABFFF"/>
                </a:solidFill>
                <a:latin typeface="Now Bold"/>
              </a:rPr>
              <a:t>MANAGEMENT</a:t>
            </a:r>
          </a:p>
        </p:txBody>
      </p:sp>
      <p:sp>
        <p:nvSpPr>
          <p:cNvPr id="11" name="TextBox 11"/>
          <p:cNvSpPr txBox="1"/>
          <p:nvPr/>
        </p:nvSpPr>
        <p:spPr>
          <a:xfrm>
            <a:off x="3430366" y="6065073"/>
            <a:ext cx="1106401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54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909813" cy="10287000"/>
            <a:chOff x="0" y="0"/>
            <a:chExt cx="1556494" cy="2709333"/>
          </a:xfrm>
        </p:grpSpPr>
        <p:sp>
          <p:nvSpPr>
            <p:cNvPr id="3" name="Freeform 3"/>
            <p:cNvSpPr/>
            <p:nvPr/>
          </p:nvSpPr>
          <p:spPr>
            <a:xfrm>
              <a:off x="0" y="0"/>
              <a:ext cx="1556494" cy="2709333"/>
            </a:xfrm>
            <a:custGeom>
              <a:avLst/>
              <a:gdLst/>
              <a:ahLst/>
              <a:cxnLst/>
              <a:rect l="l" t="t" r="r" b="b"/>
              <a:pathLst>
                <a:path w="1556494" h="2709333">
                  <a:moveTo>
                    <a:pt x="0" y="0"/>
                  </a:moveTo>
                  <a:lnTo>
                    <a:pt x="1556494" y="0"/>
                  </a:lnTo>
                  <a:lnTo>
                    <a:pt x="1556494" y="2709333"/>
                  </a:lnTo>
                  <a:lnTo>
                    <a:pt x="0" y="2709333"/>
                  </a:lnTo>
                  <a:close/>
                </a:path>
              </a:pathLst>
            </a:custGeom>
            <a:solidFill>
              <a:srgbClr val="52B6CD"/>
            </a:solidFill>
          </p:spPr>
          <p:txBody>
            <a:bodyPr/>
            <a:lstStyle/>
            <a:p>
              <a:endParaRPr lang="en-IN"/>
            </a:p>
          </p:txBody>
        </p:sp>
        <p:sp>
          <p:nvSpPr>
            <p:cNvPr id="4" name="TextBox 4"/>
            <p:cNvSpPr txBox="1"/>
            <p:nvPr/>
          </p:nvSpPr>
          <p:spPr>
            <a:xfrm>
              <a:off x="0" y="-9525"/>
              <a:ext cx="1556494" cy="2718858"/>
            </a:xfrm>
            <a:prstGeom prst="rect">
              <a:avLst/>
            </a:prstGeom>
          </p:spPr>
          <p:txBody>
            <a:bodyPr lIns="50800" tIns="50800" rIns="50800" bIns="50800" rtlCol="0" anchor="ctr"/>
            <a:lstStyle/>
            <a:p>
              <a:pPr algn="ctr">
                <a:lnSpc>
                  <a:spcPts val="3131"/>
                </a:lnSpc>
              </a:pPr>
              <a:endParaRPr/>
            </a:p>
          </p:txBody>
        </p:sp>
      </p:grpSp>
      <p:sp>
        <p:nvSpPr>
          <p:cNvPr id="5" name="Freeform 5"/>
          <p:cNvSpPr/>
          <p:nvPr/>
        </p:nvSpPr>
        <p:spPr>
          <a:xfrm rot="-1486492">
            <a:off x="15157663" y="7246342"/>
            <a:ext cx="2864318" cy="2605696"/>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2"/>
            <a:stretch>
              <a:fillRect/>
            </a:stretch>
          </a:blipFill>
        </p:spPr>
        <p:txBody>
          <a:bodyPr/>
          <a:lstStyle/>
          <a:p>
            <a:endParaRPr lang="en-IN"/>
          </a:p>
        </p:txBody>
      </p:sp>
      <p:sp>
        <p:nvSpPr>
          <p:cNvPr id="6" name="Freeform 6"/>
          <p:cNvSpPr/>
          <p:nvPr/>
        </p:nvSpPr>
        <p:spPr>
          <a:xfrm rot="1973881">
            <a:off x="15838004" y="322607"/>
            <a:ext cx="2205458" cy="2119920"/>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2"/>
            <a:stretch>
              <a:fillRect/>
            </a:stretch>
          </a:blipFill>
        </p:spPr>
        <p:txBody>
          <a:bodyPr/>
          <a:lstStyle/>
          <a:p>
            <a:endParaRPr lang="en-IN"/>
          </a:p>
        </p:txBody>
      </p:sp>
      <p:sp>
        <p:nvSpPr>
          <p:cNvPr id="7" name="TextBox 7"/>
          <p:cNvSpPr txBox="1"/>
          <p:nvPr/>
        </p:nvSpPr>
        <p:spPr>
          <a:xfrm>
            <a:off x="404265" y="3347979"/>
            <a:ext cx="4454151" cy="2273058"/>
          </a:xfrm>
          <a:prstGeom prst="rect">
            <a:avLst/>
          </a:prstGeom>
        </p:spPr>
        <p:txBody>
          <a:bodyPr wrap="square" lIns="0" tIns="0" rIns="0" bIns="0" rtlCol="0" anchor="t">
            <a:spAutoFit/>
          </a:bodyPr>
          <a:lstStyle/>
          <a:p>
            <a:pPr marL="0" lvl="0" indent="0">
              <a:lnSpc>
                <a:spcPts val="9119"/>
              </a:lnSpc>
              <a:spcBef>
                <a:spcPct val="0"/>
              </a:spcBef>
            </a:pPr>
            <a:r>
              <a:rPr lang="en-US" sz="6000" dirty="0">
                <a:solidFill>
                  <a:srgbClr val="F5F5F5"/>
                </a:solidFill>
                <a:latin typeface="Now Bold"/>
              </a:rPr>
              <a:t>Current Challenges</a:t>
            </a:r>
          </a:p>
        </p:txBody>
      </p:sp>
      <p:grpSp>
        <p:nvGrpSpPr>
          <p:cNvPr id="8" name="Group 8"/>
          <p:cNvGrpSpPr/>
          <p:nvPr/>
        </p:nvGrpSpPr>
        <p:grpSpPr>
          <a:xfrm>
            <a:off x="5025356" y="621556"/>
            <a:ext cx="1757360" cy="17573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1" name="Freeform 11"/>
          <p:cNvSpPr/>
          <p:nvPr/>
        </p:nvSpPr>
        <p:spPr>
          <a:xfrm>
            <a:off x="5434198" y="1092199"/>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2" name="Group 12"/>
          <p:cNvGrpSpPr/>
          <p:nvPr/>
        </p:nvGrpSpPr>
        <p:grpSpPr>
          <a:xfrm>
            <a:off x="4947233" y="4330891"/>
            <a:ext cx="1757360" cy="17573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5" name="Freeform 15"/>
          <p:cNvSpPr/>
          <p:nvPr/>
        </p:nvSpPr>
        <p:spPr>
          <a:xfrm>
            <a:off x="5337228" y="4701906"/>
            <a:ext cx="977370" cy="883187"/>
          </a:xfrm>
          <a:custGeom>
            <a:avLst/>
            <a:gdLst/>
            <a:ahLst/>
            <a:cxnLst/>
            <a:rect l="l" t="t" r="r" b="b"/>
            <a:pathLst>
              <a:path w="977370" h="883187">
                <a:moveTo>
                  <a:pt x="0" y="0"/>
                </a:moveTo>
                <a:lnTo>
                  <a:pt x="977370" y="0"/>
                </a:lnTo>
                <a:lnTo>
                  <a:pt x="977370" y="883188"/>
                </a:lnTo>
                <a:lnTo>
                  <a:pt x="0" y="883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6" name="Group 16"/>
          <p:cNvGrpSpPr/>
          <p:nvPr/>
        </p:nvGrpSpPr>
        <p:grpSpPr>
          <a:xfrm>
            <a:off x="4947233" y="8099692"/>
            <a:ext cx="1757360" cy="17573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9" name="Freeform 19"/>
          <p:cNvSpPr/>
          <p:nvPr/>
        </p:nvSpPr>
        <p:spPr>
          <a:xfrm>
            <a:off x="5434198" y="8412351"/>
            <a:ext cx="729185" cy="1055399"/>
          </a:xfrm>
          <a:custGeom>
            <a:avLst/>
            <a:gdLst/>
            <a:ahLst/>
            <a:cxnLst/>
            <a:rect l="l" t="t" r="r" b="b"/>
            <a:pathLst>
              <a:path w="729185" h="1055399">
                <a:moveTo>
                  <a:pt x="0" y="0"/>
                </a:moveTo>
                <a:lnTo>
                  <a:pt x="729185" y="0"/>
                </a:lnTo>
                <a:lnTo>
                  <a:pt x="729185" y="1055399"/>
                </a:lnTo>
                <a:lnTo>
                  <a:pt x="0" y="10553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7" name="TextBox 26">
            <a:extLst>
              <a:ext uri="{FF2B5EF4-FFF2-40B4-BE49-F238E27FC236}">
                <a16:creationId xmlns:a16="http://schemas.microsoft.com/office/drawing/2014/main" id="{07387761-3963-B6F6-98D9-06701DB616DB}"/>
              </a:ext>
            </a:extLst>
          </p:cNvPr>
          <p:cNvSpPr txBox="1"/>
          <p:nvPr/>
        </p:nvSpPr>
        <p:spPr>
          <a:xfrm>
            <a:off x="7272789" y="659656"/>
            <a:ext cx="10210800" cy="9082554"/>
          </a:xfrm>
          <a:prstGeom prst="rect">
            <a:avLst/>
          </a:prstGeom>
          <a:noFill/>
        </p:spPr>
        <p:txBody>
          <a:bodyPr wrap="square" rtlCol="0">
            <a:spAutoFit/>
          </a:bodyPr>
          <a:lstStyle/>
          <a:p>
            <a:pPr algn="just"/>
            <a:r>
              <a:rPr lang="en-US" sz="2000" dirty="0">
                <a:solidFill>
                  <a:srgbClr val="00B0F0"/>
                </a:solidFill>
                <a:latin typeface="Canva Sans Bold" panose="020B0604020202020204" charset="0"/>
              </a:rPr>
              <a:t> Creating an effective inventory management system is crucial for                                    businesses, but it comes with its set of challenges. Some current challenges in developing such systems include: </a:t>
            </a:r>
          </a:p>
          <a:p>
            <a:pPr algn="just"/>
            <a:endParaRPr lang="en-US" sz="2000" dirty="0">
              <a:solidFill>
                <a:srgbClr val="00B0F0"/>
              </a:solidFill>
              <a:latin typeface="Canva Sans Bold" panose="020B0604020202020204" charset="0"/>
            </a:endParaRPr>
          </a:p>
          <a:p>
            <a:pPr marL="457200" indent="-457200" algn="just">
              <a:buFont typeface="Arial" panose="020B0604020202020204" pitchFamily="34" charset="0"/>
              <a:buChar char="•"/>
            </a:pPr>
            <a:r>
              <a:rPr lang="en-US" sz="2800" dirty="0">
                <a:solidFill>
                  <a:schemeClr val="accent6">
                    <a:lumMod val="60000"/>
                    <a:lumOff val="40000"/>
                  </a:schemeClr>
                </a:solidFill>
                <a:latin typeface="Canva Sans Bold" panose="020B0604020202020204" charset="0"/>
              </a:rPr>
              <a:t>Integration Complexity</a:t>
            </a:r>
            <a:r>
              <a:rPr lang="en-US" sz="2800" dirty="0">
                <a:solidFill>
                  <a:schemeClr val="bg1"/>
                </a:solidFill>
                <a:latin typeface="Canva Sans Bold" panose="020B0604020202020204" charset="0"/>
              </a:rPr>
              <a:t>: </a:t>
            </a:r>
            <a:r>
              <a:rPr lang="en-US" sz="2000" dirty="0">
                <a:solidFill>
                  <a:schemeClr val="bg1"/>
                </a:solidFill>
                <a:latin typeface="Canva Sans Bold" panose="020B0604020202020204" charset="0"/>
              </a:rPr>
              <a:t>Integrating inventory management systems with existing software and hardware infrastructure can be challenging, especially in complex IT environments with multiple systems and data sources. </a:t>
            </a:r>
          </a:p>
          <a:p>
            <a:pPr marL="457200" indent="-457200" algn="just">
              <a:buFont typeface="Arial" panose="020B0604020202020204" pitchFamily="34" charset="0"/>
              <a:buChar char="•"/>
            </a:pPr>
            <a:endParaRPr lang="en-US" sz="2800" dirty="0">
              <a:solidFill>
                <a:schemeClr val="bg1"/>
              </a:solidFill>
              <a:latin typeface="Canva Sans Bold" panose="020B0604020202020204" charset="0"/>
            </a:endParaRPr>
          </a:p>
          <a:p>
            <a:pPr marL="457200" indent="-457200" algn="just">
              <a:buFont typeface="Arial" panose="020B0604020202020204" pitchFamily="34" charset="0"/>
              <a:buChar char="•"/>
            </a:pPr>
            <a:r>
              <a:rPr lang="en-US" sz="2800" dirty="0">
                <a:solidFill>
                  <a:schemeClr val="accent6">
                    <a:lumMod val="60000"/>
                    <a:lumOff val="40000"/>
                  </a:schemeClr>
                </a:solidFill>
                <a:latin typeface="Canva Sans Bold" panose="020B0604020202020204" charset="0"/>
              </a:rPr>
              <a:t>Data Accuracy and Quality</a:t>
            </a:r>
            <a:r>
              <a:rPr lang="en-US" sz="2800" dirty="0">
                <a:solidFill>
                  <a:schemeClr val="bg1"/>
                </a:solidFill>
                <a:latin typeface="Canva Sans Bold" panose="020B0604020202020204" charset="0"/>
              </a:rPr>
              <a:t>: </a:t>
            </a:r>
            <a:r>
              <a:rPr lang="en-US" sz="2000" dirty="0">
                <a:solidFill>
                  <a:schemeClr val="bg1"/>
                </a:solidFill>
                <a:latin typeface="Canva Sans Bold" panose="020B0604020202020204" charset="0"/>
              </a:rPr>
              <a:t>Ensuring the accuracy and quality of inventory data is a significant challenge, as errors or inconsistencies in data can lead to incorrect inventory levels, stockouts, or overstock situations. </a:t>
            </a:r>
          </a:p>
          <a:p>
            <a:pPr marL="342900" indent="-342900" algn="just">
              <a:buFont typeface="Arial" panose="020B0604020202020204" pitchFamily="34" charset="0"/>
              <a:buChar char="•"/>
            </a:pPr>
            <a:endParaRPr lang="en-US" sz="2000" dirty="0">
              <a:solidFill>
                <a:schemeClr val="bg1"/>
              </a:solidFill>
              <a:latin typeface="Canva Sans Bold" panose="020B0604020202020204" charset="0"/>
            </a:endParaRPr>
          </a:p>
          <a:p>
            <a:pPr marL="457200" indent="-457200" algn="just">
              <a:buFont typeface="Arial" panose="020B0604020202020204" pitchFamily="34" charset="0"/>
              <a:buChar char="•"/>
            </a:pPr>
            <a:r>
              <a:rPr lang="en-US" sz="2800" dirty="0">
                <a:solidFill>
                  <a:schemeClr val="bg1"/>
                </a:solidFill>
                <a:latin typeface="Canva Sans Bold" panose="020B0604020202020204" charset="0"/>
              </a:rPr>
              <a:t> Scalability</a:t>
            </a:r>
            <a:r>
              <a:rPr lang="en-US" sz="2000" dirty="0">
                <a:solidFill>
                  <a:schemeClr val="bg1"/>
                </a:solidFill>
                <a:latin typeface="Canva Sans Bold" panose="020B0604020202020204" charset="0"/>
              </a:rPr>
              <a:t>: Building inventory management systems that can scale to accommodate growing business needs, increased transaction volumes, and expanding product lines requires careful planning and design. </a:t>
            </a:r>
          </a:p>
          <a:p>
            <a:pPr marL="457200" indent="-457200" algn="just">
              <a:buFont typeface="Arial" panose="020B0604020202020204" pitchFamily="34" charset="0"/>
              <a:buChar char="•"/>
            </a:pPr>
            <a:endParaRPr lang="en-US" sz="2800" dirty="0">
              <a:solidFill>
                <a:schemeClr val="bg1"/>
              </a:solidFill>
              <a:latin typeface="Canva Sans Bold" panose="020B0604020202020204" charset="0"/>
            </a:endParaRPr>
          </a:p>
          <a:p>
            <a:pPr marL="457200" indent="-457200" algn="just">
              <a:buFont typeface="Arial" panose="020B0604020202020204" pitchFamily="34" charset="0"/>
              <a:buChar char="•"/>
            </a:pPr>
            <a:r>
              <a:rPr lang="en-US" sz="2800" dirty="0">
                <a:solidFill>
                  <a:schemeClr val="accent6">
                    <a:lumMod val="60000"/>
                    <a:lumOff val="40000"/>
                  </a:schemeClr>
                </a:solidFill>
                <a:latin typeface="Canva Sans Bold" panose="020B0604020202020204" charset="0"/>
              </a:rPr>
              <a:t>  Automation and Optimization:</a:t>
            </a:r>
            <a:r>
              <a:rPr lang="en-US" sz="2800" dirty="0">
                <a:latin typeface="Canva Sans Bold" panose="020B0604020202020204" charset="0"/>
              </a:rPr>
              <a:t> </a:t>
            </a:r>
            <a:r>
              <a:rPr lang="en-US" sz="2000" dirty="0">
                <a:solidFill>
                  <a:schemeClr val="bg1"/>
                </a:solidFill>
                <a:latin typeface="Canva Sans Bold" panose="020B0604020202020204" charset="0"/>
              </a:rPr>
              <a:t>Developing automated workflows and optimization algorithms for inventory replenishment, order fulfillment, and demand forecasting requires advanced analytical and algorithmic capabilities.</a:t>
            </a:r>
          </a:p>
          <a:p>
            <a:pPr marL="342900" indent="-342900" algn="just">
              <a:buFont typeface="Arial" panose="020B0604020202020204" pitchFamily="34" charset="0"/>
              <a:buChar char="•"/>
            </a:pPr>
            <a:endParaRPr lang="en-US" sz="2000" dirty="0">
              <a:solidFill>
                <a:schemeClr val="bg1"/>
              </a:solidFill>
              <a:latin typeface="Canva Sans Bold" panose="020B0604020202020204" charset="0"/>
            </a:endParaRPr>
          </a:p>
          <a:p>
            <a:pPr marL="342900" indent="-342900" algn="just">
              <a:buFont typeface="Arial" panose="020B0604020202020204" pitchFamily="34" charset="0"/>
              <a:buChar char="•"/>
            </a:pPr>
            <a:r>
              <a:rPr lang="en-US" sz="2000" dirty="0">
                <a:solidFill>
                  <a:schemeClr val="accent6">
                    <a:lumMod val="60000"/>
                    <a:lumOff val="40000"/>
                  </a:schemeClr>
                </a:solidFill>
                <a:latin typeface="Canva Sans Bold" panose="020B0604020202020204" charset="0"/>
              </a:rPr>
              <a:t>  </a:t>
            </a:r>
            <a:r>
              <a:rPr lang="en-US" sz="2800" dirty="0">
                <a:solidFill>
                  <a:schemeClr val="accent6">
                    <a:lumMod val="60000"/>
                    <a:lumOff val="40000"/>
                  </a:schemeClr>
                </a:solidFill>
                <a:latin typeface="Canva Sans Bold" panose="020B0604020202020204" charset="0"/>
              </a:rPr>
              <a:t>User Adoption and Training: </a:t>
            </a:r>
            <a:r>
              <a:rPr lang="en-US" sz="2000" dirty="0">
                <a:solidFill>
                  <a:schemeClr val="bg1"/>
                </a:solidFill>
                <a:latin typeface="Canva Sans Bold" panose="020B0604020202020204" charset="0"/>
              </a:rPr>
              <a:t>Educating users about the features and functionalities of the inventory management system and ensuring their buy-in and adoption can be challenging, especially if the system requires significant changes in workflow or processes. </a:t>
            </a:r>
            <a:endParaRPr lang="en-IN" sz="2000" dirty="0">
              <a:solidFill>
                <a:schemeClr val="bg1"/>
              </a:solidFill>
              <a:latin typeface="Canva Sans Bold" panose="020B0604020202020204" charset="0"/>
            </a:endParaRPr>
          </a:p>
        </p:txBody>
      </p:sp>
    </p:spTree>
    <p:extLst>
      <p:ext uri="{BB962C8B-B14F-4D97-AF65-F5344CB8AC3E}">
        <p14:creationId xmlns:p14="http://schemas.microsoft.com/office/powerpoint/2010/main" val="28433170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5F8F"/>
        </a:solidFill>
        <a:effectLst/>
      </p:bgPr>
    </p:bg>
    <p:spTree>
      <p:nvGrpSpPr>
        <p:cNvPr id="1" name=""/>
        <p:cNvGrpSpPr/>
        <p:nvPr/>
      </p:nvGrpSpPr>
      <p:grpSpPr>
        <a:xfrm>
          <a:off x="0" y="0"/>
          <a:ext cx="0" cy="0"/>
          <a:chOff x="0" y="0"/>
          <a:chExt cx="0" cy="0"/>
        </a:xfrm>
      </p:grpSpPr>
      <p:sp>
        <p:nvSpPr>
          <p:cNvPr id="2" name="Freeform 2"/>
          <p:cNvSpPr/>
          <p:nvPr/>
        </p:nvSpPr>
        <p:spPr>
          <a:xfrm rot="3525861">
            <a:off x="6337335" y="-665375"/>
            <a:ext cx="11774199" cy="10514182"/>
          </a:xfrm>
          <a:custGeom>
            <a:avLst/>
            <a:gdLst/>
            <a:ahLst/>
            <a:cxnLst/>
            <a:rect l="l" t="t" r="r" b="b"/>
            <a:pathLst>
              <a:path w="13709384" h="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1582400" y="428019"/>
            <a:ext cx="6341381" cy="4210383"/>
          </a:xfrm>
          <a:prstGeom prst="rect">
            <a:avLst/>
          </a:prstGeom>
        </p:spPr>
        <p:txBody>
          <a:bodyPr wrap="square" lIns="0" tIns="0" rIns="0" bIns="0" rtlCol="0" anchor="t">
            <a:spAutoFit/>
          </a:bodyPr>
          <a:lstStyle/>
          <a:p>
            <a:pPr algn="just">
              <a:lnSpc>
                <a:spcPts val="4799"/>
              </a:lnSpc>
            </a:pPr>
            <a:r>
              <a:rPr lang="en-US" sz="2400" b="1" dirty="0">
                <a:solidFill>
                  <a:srgbClr val="FFFF00"/>
                </a:solidFill>
                <a:latin typeface="Montserrat Classic"/>
              </a:rPr>
              <a:t>For Warehouse Management-</a:t>
            </a:r>
          </a:p>
          <a:p>
            <a:pPr algn="just">
              <a:lnSpc>
                <a:spcPts val="4799"/>
              </a:lnSpc>
            </a:pPr>
            <a:r>
              <a:rPr lang="en-US" sz="2400" dirty="0">
                <a:solidFill>
                  <a:srgbClr val="FFFFFF"/>
                </a:solidFill>
                <a:latin typeface="Montserrat Classic"/>
              </a:rPr>
              <a:t>Oracle NetSuite Inventory Management System optimizes inventory control, automates processes, and enhances visibility, boosting supply chain efficiency and operational performance</a:t>
            </a:r>
          </a:p>
          <a:p>
            <a:pPr algn="ctr">
              <a:lnSpc>
                <a:spcPts val="4639"/>
              </a:lnSpc>
            </a:pPr>
            <a:endParaRPr lang="en-US" sz="2999" dirty="0">
              <a:solidFill>
                <a:srgbClr val="FFFFFF"/>
              </a:solidFill>
              <a:latin typeface="Montserrat Classic"/>
            </a:endParaRPr>
          </a:p>
        </p:txBody>
      </p:sp>
      <p:sp>
        <p:nvSpPr>
          <p:cNvPr id="4" name="TextBox 4"/>
          <p:cNvSpPr txBox="1"/>
          <p:nvPr/>
        </p:nvSpPr>
        <p:spPr>
          <a:xfrm>
            <a:off x="960827" y="685194"/>
            <a:ext cx="9377252" cy="2036453"/>
          </a:xfrm>
          <a:prstGeom prst="rect">
            <a:avLst/>
          </a:prstGeom>
        </p:spPr>
        <p:txBody>
          <a:bodyPr lIns="0" tIns="0" rIns="0" bIns="0" rtlCol="0" anchor="t">
            <a:spAutoFit/>
          </a:bodyPr>
          <a:lstStyle/>
          <a:p>
            <a:pPr>
              <a:lnSpc>
                <a:spcPts val="7800"/>
              </a:lnSpc>
            </a:pPr>
            <a:r>
              <a:rPr lang="en-US" sz="7800">
                <a:solidFill>
                  <a:srgbClr val="FFFFFF"/>
                </a:solidFill>
                <a:latin typeface="Montserrat Classic Bold"/>
              </a:rPr>
              <a:t>LITERATURE REVIEW</a:t>
            </a:r>
          </a:p>
        </p:txBody>
      </p:sp>
      <p:sp>
        <p:nvSpPr>
          <p:cNvPr id="5" name="TextBox 5"/>
          <p:cNvSpPr txBox="1"/>
          <p:nvPr/>
        </p:nvSpPr>
        <p:spPr>
          <a:xfrm>
            <a:off x="1028700" y="4328018"/>
            <a:ext cx="5821807" cy="2350941"/>
          </a:xfrm>
          <a:prstGeom prst="rect">
            <a:avLst/>
          </a:prstGeom>
        </p:spPr>
        <p:txBody>
          <a:bodyPr lIns="0" tIns="0" rIns="0" bIns="0" rtlCol="0" anchor="t">
            <a:spAutoFit/>
          </a:bodyPr>
          <a:lstStyle/>
          <a:p>
            <a:pPr>
              <a:lnSpc>
                <a:spcPts val="4775"/>
              </a:lnSpc>
            </a:pPr>
            <a:r>
              <a:rPr lang="en-US" sz="2984">
                <a:solidFill>
                  <a:srgbClr val="EAEAEA"/>
                </a:solidFill>
                <a:latin typeface="Montserrat Classic"/>
              </a:rPr>
              <a:t>The literature review begins by exploring the landscape of current inventory management systems</a:t>
            </a:r>
          </a:p>
        </p:txBody>
      </p:sp>
      <p:sp>
        <p:nvSpPr>
          <p:cNvPr id="6" name="Freeform 6"/>
          <p:cNvSpPr/>
          <p:nvPr/>
        </p:nvSpPr>
        <p:spPr>
          <a:xfrm rot="8532740" flipH="1">
            <a:off x="-848859" y="4574300"/>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9099755" y="1023538"/>
            <a:ext cx="2229802" cy="2219745"/>
          </a:xfrm>
          <a:custGeom>
            <a:avLst/>
            <a:gdLst/>
            <a:ahLst/>
            <a:cxnLst/>
            <a:rect l="l" t="t" r="r" b="b"/>
            <a:pathLst>
              <a:path w="2349739" h="2349739">
                <a:moveTo>
                  <a:pt x="0" y="0"/>
                </a:moveTo>
                <a:lnTo>
                  <a:pt x="2349738" y="0"/>
                </a:lnTo>
                <a:lnTo>
                  <a:pt x="2349738" y="2349739"/>
                </a:lnTo>
                <a:lnTo>
                  <a:pt x="0" y="2349739"/>
                </a:lnTo>
                <a:lnTo>
                  <a:pt x="0" y="0"/>
                </a:lnTo>
                <a:close/>
              </a:path>
            </a:pathLst>
          </a:custGeom>
          <a:blipFill>
            <a:blip r:embed="rId6"/>
            <a:stretch>
              <a:fillRect/>
            </a:stretch>
          </a:blipFill>
        </p:spPr>
        <p:txBody>
          <a:bodyPr/>
          <a:lstStyle/>
          <a:p>
            <a:endParaRPr lang="en-IN"/>
          </a:p>
        </p:txBody>
      </p:sp>
      <p:sp>
        <p:nvSpPr>
          <p:cNvPr id="9" name="Freeform 9"/>
          <p:cNvSpPr/>
          <p:nvPr/>
        </p:nvSpPr>
        <p:spPr>
          <a:xfrm>
            <a:off x="9099755" y="6648233"/>
            <a:ext cx="2109866" cy="2219744"/>
          </a:xfrm>
          <a:custGeom>
            <a:avLst/>
            <a:gdLst/>
            <a:ahLst/>
            <a:cxnLst/>
            <a:rect l="l" t="t" r="r" b="b"/>
            <a:pathLst>
              <a:path w="2109866" h="2219744">
                <a:moveTo>
                  <a:pt x="0" y="0"/>
                </a:moveTo>
                <a:lnTo>
                  <a:pt x="2109865" y="0"/>
                </a:lnTo>
                <a:lnTo>
                  <a:pt x="2109865" y="2219744"/>
                </a:lnTo>
                <a:lnTo>
                  <a:pt x="0" y="2219744"/>
                </a:lnTo>
                <a:lnTo>
                  <a:pt x="0" y="0"/>
                </a:lnTo>
                <a:close/>
              </a:path>
            </a:pathLst>
          </a:custGeom>
          <a:blipFill>
            <a:blip r:embed="rId7"/>
            <a:stretch>
              <a:fillRect l="-4030" r="-1177"/>
            </a:stretch>
          </a:blipFill>
        </p:spPr>
        <p:txBody>
          <a:bodyPr/>
          <a:lstStyle/>
          <a:p>
            <a:endParaRPr lang="en-IN"/>
          </a:p>
        </p:txBody>
      </p:sp>
      <p:sp>
        <p:nvSpPr>
          <p:cNvPr id="11" name="TextBox 10">
            <a:extLst>
              <a:ext uri="{FF2B5EF4-FFF2-40B4-BE49-F238E27FC236}">
                <a16:creationId xmlns:a16="http://schemas.microsoft.com/office/drawing/2014/main" id="{751EB6F4-05BD-B7B6-8BA2-0399F64B850E}"/>
              </a:ext>
            </a:extLst>
          </p:cNvPr>
          <p:cNvSpPr txBox="1"/>
          <p:nvPr/>
        </p:nvSpPr>
        <p:spPr>
          <a:xfrm>
            <a:off x="11437495" y="5964731"/>
            <a:ext cx="5821805" cy="3385542"/>
          </a:xfrm>
          <a:prstGeom prst="rect">
            <a:avLst/>
          </a:prstGeom>
          <a:noFill/>
        </p:spPr>
        <p:txBody>
          <a:bodyPr wrap="square" rtlCol="0">
            <a:spAutoFit/>
          </a:bodyPr>
          <a:lstStyle/>
          <a:p>
            <a:pPr algn="just"/>
            <a:r>
              <a:rPr lang="en-US" sz="2800" dirty="0">
                <a:solidFill>
                  <a:srgbClr val="FFFF00"/>
                </a:solidFill>
                <a:latin typeface="Montserrat Classic" panose="020B0604020202020204" charset="0"/>
              </a:rPr>
              <a:t>LetsTranzact-</a:t>
            </a:r>
          </a:p>
          <a:p>
            <a:pPr algn="just"/>
            <a:r>
              <a:rPr lang="en-US" sz="2800" dirty="0">
                <a:solidFill>
                  <a:srgbClr val="FFFFFF"/>
                </a:solidFill>
                <a:latin typeface="Montserrat Classic" panose="020B0604020202020204" charset="0"/>
              </a:rPr>
              <a:t> It is a software solution primarily used for tracking and managing various types of inventory, including physical goods, supplies, and products, within a business context.</a:t>
            </a:r>
          </a:p>
          <a:p>
            <a:endParaRPr lang="en-IN"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5F8F"/>
        </a:solidFill>
        <a:effectLst/>
      </p:bgPr>
    </p:bg>
    <p:spTree>
      <p:nvGrpSpPr>
        <p:cNvPr id="1" name=""/>
        <p:cNvGrpSpPr/>
        <p:nvPr/>
      </p:nvGrpSpPr>
      <p:grpSpPr>
        <a:xfrm>
          <a:off x="0" y="0"/>
          <a:ext cx="0" cy="0"/>
          <a:chOff x="0" y="0"/>
          <a:chExt cx="0" cy="0"/>
        </a:xfrm>
      </p:grpSpPr>
      <p:sp>
        <p:nvSpPr>
          <p:cNvPr id="2" name="Freeform 2"/>
          <p:cNvSpPr/>
          <p:nvPr/>
        </p:nvSpPr>
        <p:spPr>
          <a:xfrm rot="3525861">
            <a:off x="4605434" y="-658960"/>
            <a:ext cx="11595624" cy="13360027"/>
          </a:xfrm>
          <a:custGeom>
            <a:avLst/>
            <a:gdLst/>
            <a:ahLst/>
            <a:cxnLst/>
            <a:rect l="l" t="t" r="r" b="b"/>
            <a:pathLst>
              <a:path w="13709384" h="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07244" y="3701953"/>
            <a:ext cx="9377252" cy="1887865"/>
          </a:xfrm>
          <a:prstGeom prst="rect">
            <a:avLst/>
          </a:prstGeom>
        </p:spPr>
        <p:txBody>
          <a:bodyPr lIns="0" tIns="0" rIns="0" bIns="0" rtlCol="0" anchor="t">
            <a:spAutoFit/>
          </a:bodyPr>
          <a:lstStyle/>
          <a:p>
            <a:pPr>
              <a:lnSpc>
                <a:spcPts val="7200"/>
              </a:lnSpc>
            </a:pPr>
            <a:r>
              <a:rPr lang="en-US" sz="7200" dirty="0">
                <a:solidFill>
                  <a:srgbClr val="FFFFFF"/>
                </a:solidFill>
                <a:latin typeface="Montserrat Classic Bold"/>
              </a:rPr>
              <a:t>LITERATURE REVIEW</a:t>
            </a:r>
          </a:p>
        </p:txBody>
      </p:sp>
      <p:sp>
        <p:nvSpPr>
          <p:cNvPr id="4" name="Freeform 4"/>
          <p:cNvSpPr/>
          <p:nvPr/>
        </p:nvSpPr>
        <p:spPr>
          <a:xfrm rot="8532740" flipH="1">
            <a:off x="-865825" y="4345699"/>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7551092" y="1064189"/>
            <a:ext cx="2850955" cy="2850955"/>
          </a:xfrm>
          <a:custGeom>
            <a:avLst/>
            <a:gdLst/>
            <a:ahLst/>
            <a:cxnLst/>
            <a:rect l="l" t="t" r="r" b="b"/>
            <a:pathLst>
              <a:path w="2850955" h="2850955">
                <a:moveTo>
                  <a:pt x="0" y="0"/>
                </a:moveTo>
                <a:lnTo>
                  <a:pt x="2850955" y="0"/>
                </a:lnTo>
                <a:lnTo>
                  <a:pt x="2850955" y="2850955"/>
                </a:lnTo>
                <a:lnTo>
                  <a:pt x="0" y="285095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11269655" y="1215927"/>
            <a:ext cx="6801789" cy="2404313"/>
          </a:xfrm>
          <a:prstGeom prst="rect">
            <a:avLst/>
          </a:prstGeom>
        </p:spPr>
        <p:txBody>
          <a:bodyPr lIns="0" tIns="0" rIns="0" bIns="0" rtlCol="0" anchor="t">
            <a:spAutoFit/>
          </a:bodyPr>
          <a:lstStyle/>
          <a:p>
            <a:pPr algn="just">
              <a:lnSpc>
                <a:spcPts val="4799"/>
              </a:lnSpc>
            </a:pPr>
            <a:r>
              <a:rPr lang="en-US" sz="2999" b="1" dirty="0" err="1">
                <a:solidFill>
                  <a:srgbClr val="FFFFFF"/>
                </a:solidFill>
                <a:latin typeface="Canva Sans Bold" panose="020B0604020202020204" charset="0"/>
                <a:ea typeface="Microsoft YaHei" panose="020B0503020204020204" pitchFamily="34" charset="-122"/>
              </a:rPr>
              <a:t>Healthie</a:t>
            </a:r>
            <a:r>
              <a:rPr lang="en-US" sz="2999" b="1" dirty="0">
                <a:solidFill>
                  <a:srgbClr val="FFFFFF"/>
                </a:solidFill>
                <a:latin typeface="Canva Sans Bold" panose="020B0604020202020204" charset="0"/>
                <a:ea typeface="Microsoft YaHei" panose="020B0503020204020204" pitchFamily="34" charset="-122"/>
              </a:rPr>
              <a:t>-a workflow responsible for keeping track of your health system's inventory, purchases, orders, payments, and more.</a:t>
            </a:r>
          </a:p>
        </p:txBody>
      </p:sp>
      <p:sp>
        <p:nvSpPr>
          <p:cNvPr id="7" name="TextBox 7"/>
          <p:cNvSpPr txBox="1"/>
          <p:nvPr/>
        </p:nvSpPr>
        <p:spPr>
          <a:xfrm>
            <a:off x="10900499" y="6170236"/>
            <a:ext cx="7170945" cy="2647949"/>
          </a:xfrm>
          <a:prstGeom prst="rect">
            <a:avLst/>
          </a:prstGeom>
        </p:spPr>
        <p:txBody>
          <a:bodyPr lIns="0" tIns="0" rIns="0" bIns="0" rtlCol="0" anchor="t">
            <a:spAutoFit/>
          </a:bodyPr>
          <a:lstStyle/>
          <a:p>
            <a:pPr algn="just">
              <a:lnSpc>
                <a:spcPts val="4200"/>
              </a:lnSpc>
              <a:spcBef>
                <a:spcPct val="0"/>
              </a:spcBef>
            </a:pPr>
            <a:r>
              <a:rPr lang="en-US" sz="3000" dirty="0">
                <a:solidFill>
                  <a:srgbClr val="FFFFFF"/>
                </a:solidFill>
                <a:latin typeface="Canva Sans Bold"/>
              </a:rPr>
              <a:t>Access reports to instantly see your best sellers, total sales, and total taxes. Know exactly what products you have stocked with the Inventory Summary report.</a:t>
            </a:r>
          </a:p>
        </p:txBody>
      </p:sp>
      <p:sp>
        <p:nvSpPr>
          <p:cNvPr id="8" name="Freeform 8"/>
          <p:cNvSpPr/>
          <p:nvPr/>
        </p:nvSpPr>
        <p:spPr>
          <a:xfrm>
            <a:off x="7677735" y="6346045"/>
            <a:ext cx="2850955" cy="2472139"/>
          </a:xfrm>
          <a:custGeom>
            <a:avLst/>
            <a:gdLst/>
            <a:ahLst/>
            <a:cxnLst/>
            <a:rect l="l" t="t" r="r" b="b"/>
            <a:pathLst>
              <a:path w="2850955" h="2139862">
                <a:moveTo>
                  <a:pt x="0" y="0"/>
                </a:moveTo>
                <a:lnTo>
                  <a:pt x="2850954" y="0"/>
                </a:lnTo>
                <a:lnTo>
                  <a:pt x="2850954" y="2139862"/>
                </a:lnTo>
                <a:lnTo>
                  <a:pt x="0" y="2139862"/>
                </a:lnTo>
                <a:lnTo>
                  <a:pt x="0" y="0"/>
                </a:lnTo>
                <a:close/>
              </a:path>
            </a:pathLst>
          </a:custGeom>
          <a:blipFill>
            <a:blip r:embed="rId7"/>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4970"/>
        </a:solidFill>
        <a:effectLst/>
      </p:bgPr>
    </p:bg>
    <p:spTree>
      <p:nvGrpSpPr>
        <p:cNvPr id="1" name=""/>
        <p:cNvGrpSpPr/>
        <p:nvPr/>
      </p:nvGrpSpPr>
      <p:grpSpPr>
        <a:xfrm>
          <a:off x="0" y="0"/>
          <a:ext cx="0" cy="0"/>
          <a:chOff x="0" y="0"/>
          <a:chExt cx="0" cy="0"/>
        </a:xfrm>
      </p:grpSpPr>
      <p:grpSp>
        <p:nvGrpSpPr>
          <p:cNvPr id="2" name="Group 2"/>
          <p:cNvGrpSpPr/>
          <p:nvPr/>
        </p:nvGrpSpPr>
        <p:grpSpPr>
          <a:xfrm>
            <a:off x="105338" y="2191139"/>
            <a:ext cx="1750452" cy="738856"/>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4" name="TextBox 4"/>
            <p:cNvSpPr txBox="1"/>
            <p:nvPr/>
          </p:nvSpPr>
          <p:spPr>
            <a:xfrm>
              <a:off x="1" y="93726"/>
              <a:ext cx="737951" cy="312674"/>
            </a:xfrm>
            <a:prstGeom prst="rect">
              <a:avLst/>
            </a:prstGeom>
          </p:spPr>
          <p:txBody>
            <a:bodyPr lIns="50800" tIns="50800" rIns="50800" bIns="50800" rtlCol="0" anchor="ctr"/>
            <a:lstStyle/>
            <a:p>
              <a:pPr algn="ctr">
                <a:lnSpc>
                  <a:spcPts val="4549"/>
                </a:lnSpc>
              </a:pPr>
              <a:r>
                <a:rPr lang="en-US" sz="3249" dirty="0">
                  <a:solidFill>
                    <a:srgbClr val="4B372F"/>
                  </a:solidFill>
                  <a:latin typeface="Open Sauce Bold"/>
                </a:rPr>
                <a:t>START</a:t>
              </a:r>
            </a:p>
          </p:txBody>
        </p:sp>
      </p:grpSp>
      <p:grpSp>
        <p:nvGrpSpPr>
          <p:cNvPr id="5" name="Group 5"/>
          <p:cNvGrpSpPr/>
          <p:nvPr/>
        </p:nvGrpSpPr>
        <p:grpSpPr>
          <a:xfrm>
            <a:off x="2421801" y="2212429"/>
            <a:ext cx="1920662" cy="696275"/>
            <a:chOff x="0" y="0"/>
            <a:chExt cx="927267" cy="336151"/>
          </a:xfrm>
        </p:grpSpPr>
        <p:sp>
          <p:nvSpPr>
            <p:cNvPr id="6" name="Freeform 6"/>
            <p:cNvSpPr/>
            <p:nvPr/>
          </p:nvSpPr>
          <p:spPr>
            <a:xfrm>
              <a:off x="0" y="0"/>
              <a:ext cx="927267" cy="336151"/>
            </a:xfrm>
            <a:custGeom>
              <a:avLst/>
              <a:gdLst/>
              <a:ahLst/>
              <a:cxnLst/>
              <a:rect l="l" t="t" r="r" b="b"/>
              <a:pathLst>
                <a:path w="927267" h="336151">
                  <a:moveTo>
                    <a:pt x="203200" y="0"/>
                  </a:moveTo>
                  <a:lnTo>
                    <a:pt x="927267" y="0"/>
                  </a:lnTo>
                  <a:lnTo>
                    <a:pt x="724067" y="336151"/>
                  </a:lnTo>
                  <a:lnTo>
                    <a:pt x="0" y="336151"/>
                  </a:lnTo>
                  <a:lnTo>
                    <a:pt x="203200" y="0"/>
                  </a:ln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7" name="TextBox 7"/>
            <p:cNvSpPr txBox="1"/>
            <p:nvPr/>
          </p:nvSpPr>
          <p:spPr>
            <a:xfrm>
              <a:off x="101600" y="-66675"/>
              <a:ext cx="724067" cy="402826"/>
            </a:xfrm>
            <a:prstGeom prst="rect">
              <a:avLst/>
            </a:prstGeom>
          </p:spPr>
          <p:txBody>
            <a:bodyPr lIns="50800" tIns="50800" rIns="50800" bIns="50800" rtlCol="0" anchor="ctr"/>
            <a:lstStyle/>
            <a:p>
              <a:pPr algn="ctr">
                <a:lnSpc>
                  <a:spcPts val="4549"/>
                </a:lnSpc>
              </a:pPr>
              <a:r>
                <a:rPr lang="en-US" sz="3249">
                  <a:solidFill>
                    <a:srgbClr val="4B372F"/>
                  </a:solidFill>
                  <a:latin typeface="Open Sauce Bold"/>
                </a:rPr>
                <a:t>LOGIN</a:t>
              </a:r>
            </a:p>
          </p:txBody>
        </p:sp>
      </p:grpSp>
      <p:grpSp>
        <p:nvGrpSpPr>
          <p:cNvPr id="8" name="Group 8"/>
          <p:cNvGrpSpPr/>
          <p:nvPr/>
        </p:nvGrpSpPr>
        <p:grpSpPr>
          <a:xfrm>
            <a:off x="5024930" y="1857208"/>
            <a:ext cx="2313573" cy="1454167"/>
            <a:chOff x="0" y="0"/>
            <a:chExt cx="726183" cy="456433"/>
          </a:xfrm>
        </p:grpSpPr>
        <p:sp>
          <p:nvSpPr>
            <p:cNvPr id="9" name="Freeform 9"/>
            <p:cNvSpPr/>
            <p:nvPr/>
          </p:nvSpPr>
          <p:spPr>
            <a:xfrm>
              <a:off x="0" y="0"/>
              <a:ext cx="726183" cy="456433"/>
            </a:xfrm>
            <a:custGeom>
              <a:avLst/>
              <a:gdLst/>
              <a:ahLst/>
              <a:cxnLst/>
              <a:rect l="l" t="t" r="r" b="b"/>
              <a:pathLst>
                <a:path w="726183" h="456433">
                  <a:moveTo>
                    <a:pt x="363091" y="0"/>
                  </a:moveTo>
                  <a:lnTo>
                    <a:pt x="726183" y="228216"/>
                  </a:lnTo>
                  <a:lnTo>
                    <a:pt x="363091" y="456433"/>
                  </a:lnTo>
                  <a:lnTo>
                    <a:pt x="0" y="228216"/>
                  </a:lnTo>
                  <a:lnTo>
                    <a:pt x="363091" y="0"/>
                  </a:lnTo>
                  <a:close/>
                </a:path>
              </a:pathLst>
            </a:custGeom>
            <a:solidFill>
              <a:srgbClr val="CCCCCC"/>
            </a:solidFill>
          </p:spPr>
          <p:txBody>
            <a:bodyPr/>
            <a:lstStyle/>
            <a:p>
              <a:endParaRPr lang="en-IN"/>
            </a:p>
          </p:txBody>
        </p:sp>
        <p:sp>
          <p:nvSpPr>
            <p:cNvPr id="10" name="TextBox 10"/>
            <p:cNvSpPr txBox="1"/>
            <p:nvPr/>
          </p:nvSpPr>
          <p:spPr>
            <a:xfrm>
              <a:off x="124813" y="30824"/>
              <a:ext cx="476557" cy="347159"/>
            </a:xfrm>
            <a:prstGeom prst="rect">
              <a:avLst/>
            </a:prstGeom>
          </p:spPr>
          <p:txBody>
            <a:bodyPr lIns="50800" tIns="50800" rIns="50800" bIns="50800" rtlCol="0" anchor="ctr"/>
            <a:lstStyle/>
            <a:p>
              <a:pPr algn="ctr">
                <a:lnSpc>
                  <a:spcPts val="3430"/>
                </a:lnSpc>
              </a:pPr>
              <a:r>
                <a:rPr lang="en-US" sz="2450">
                  <a:solidFill>
                    <a:srgbClr val="4B372F"/>
                  </a:solidFill>
                  <a:latin typeface="Open Sauce Bold"/>
                </a:rPr>
                <a:t>Authenti-cation</a:t>
              </a:r>
            </a:p>
          </p:txBody>
        </p:sp>
      </p:grpSp>
      <p:grpSp>
        <p:nvGrpSpPr>
          <p:cNvPr id="11" name="Group 11"/>
          <p:cNvGrpSpPr/>
          <p:nvPr/>
        </p:nvGrpSpPr>
        <p:grpSpPr>
          <a:xfrm>
            <a:off x="8752525" y="7742512"/>
            <a:ext cx="1942828" cy="997677"/>
            <a:chOff x="0" y="0"/>
            <a:chExt cx="511691" cy="262763"/>
          </a:xfrm>
        </p:grpSpPr>
        <p:sp>
          <p:nvSpPr>
            <p:cNvPr id="12" name="Freeform 12"/>
            <p:cNvSpPr/>
            <p:nvPr/>
          </p:nvSpPr>
          <p:spPr>
            <a:xfrm>
              <a:off x="0" y="0"/>
              <a:ext cx="511691" cy="262763"/>
            </a:xfrm>
            <a:custGeom>
              <a:avLst/>
              <a:gdLst/>
              <a:ahLst/>
              <a:cxnLst/>
              <a:rect l="l" t="t" r="r" b="b"/>
              <a:pathLst>
                <a:path w="511691" h="262763">
                  <a:moveTo>
                    <a:pt x="0" y="0"/>
                  </a:moveTo>
                  <a:lnTo>
                    <a:pt x="511691" y="0"/>
                  </a:lnTo>
                  <a:lnTo>
                    <a:pt x="511691" y="262763"/>
                  </a:lnTo>
                  <a:lnTo>
                    <a:pt x="0" y="262763"/>
                  </a:lnTo>
                  <a:close/>
                </a:path>
              </a:pathLst>
            </a:custGeom>
            <a:solidFill>
              <a:srgbClr val="CCCCCC"/>
            </a:solidFill>
          </p:spPr>
          <p:txBody>
            <a:bodyPr/>
            <a:lstStyle/>
            <a:p>
              <a:endParaRPr lang="en-IN"/>
            </a:p>
          </p:txBody>
        </p:sp>
        <p:sp>
          <p:nvSpPr>
            <p:cNvPr id="13" name="TextBox 13"/>
            <p:cNvSpPr txBox="1"/>
            <p:nvPr/>
          </p:nvSpPr>
          <p:spPr>
            <a:xfrm>
              <a:off x="0" y="-47625"/>
              <a:ext cx="511691" cy="310388"/>
            </a:xfrm>
            <a:prstGeom prst="rect">
              <a:avLst/>
            </a:prstGeom>
          </p:spPr>
          <p:txBody>
            <a:bodyPr lIns="50800" tIns="50800" rIns="50800" bIns="50800" rtlCol="0" anchor="ctr"/>
            <a:lstStyle/>
            <a:p>
              <a:pPr algn="ctr">
                <a:lnSpc>
                  <a:spcPts val="3430"/>
                </a:lnSpc>
              </a:pPr>
              <a:r>
                <a:rPr lang="en-US" sz="2450">
                  <a:solidFill>
                    <a:srgbClr val="4B372F"/>
                  </a:solidFill>
                  <a:latin typeface="Open Sauce Bold"/>
                </a:rPr>
                <a:t>Update goods</a:t>
              </a:r>
            </a:p>
          </p:txBody>
        </p:sp>
      </p:grpSp>
      <p:grpSp>
        <p:nvGrpSpPr>
          <p:cNvPr id="14" name="Group 14"/>
          <p:cNvGrpSpPr/>
          <p:nvPr/>
        </p:nvGrpSpPr>
        <p:grpSpPr>
          <a:xfrm>
            <a:off x="7836492" y="2212429"/>
            <a:ext cx="2858861" cy="1246854"/>
            <a:chOff x="0" y="0"/>
            <a:chExt cx="1043066" cy="454920"/>
          </a:xfrm>
        </p:grpSpPr>
        <p:sp>
          <p:nvSpPr>
            <p:cNvPr id="15" name="Freeform 15"/>
            <p:cNvSpPr/>
            <p:nvPr/>
          </p:nvSpPr>
          <p:spPr>
            <a:xfrm>
              <a:off x="0" y="0"/>
              <a:ext cx="1043066" cy="454920"/>
            </a:xfrm>
            <a:custGeom>
              <a:avLst/>
              <a:gdLst/>
              <a:ahLst/>
              <a:cxnLst/>
              <a:rect l="l" t="t" r="r" b="b"/>
              <a:pathLst>
                <a:path w="1043066" h="454920">
                  <a:moveTo>
                    <a:pt x="203200" y="0"/>
                  </a:moveTo>
                  <a:lnTo>
                    <a:pt x="1043066" y="0"/>
                  </a:lnTo>
                  <a:lnTo>
                    <a:pt x="839866" y="454920"/>
                  </a:lnTo>
                  <a:lnTo>
                    <a:pt x="0" y="454920"/>
                  </a:lnTo>
                  <a:lnTo>
                    <a:pt x="203200" y="0"/>
                  </a:ln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16" name="TextBox 16"/>
            <p:cNvSpPr txBox="1"/>
            <p:nvPr/>
          </p:nvSpPr>
          <p:spPr>
            <a:xfrm>
              <a:off x="101600" y="-57150"/>
              <a:ext cx="839866" cy="512070"/>
            </a:xfrm>
            <a:prstGeom prst="rect">
              <a:avLst/>
            </a:prstGeom>
          </p:spPr>
          <p:txBody>
            <a:bodyPr lIns="50800" tIns="50800" rIns="50800" bIns="50800" rtlCol="0" anchor="ctr"/>
            <a:lstStyle/>
            <a:p>
              <a:pPr algn="ctr">
                <a:lnSpc>
                  <a:spcPts val="4269"/>
                </a:lnSpc>
              </a:pPr>
              <a:r>
                <a:rPr lang="en-US" sz="3049">
                  <a:solidFill>
                    <a:srgbClr val="4B372F"/>
                  </a:solidFill>
                  <a:latin typeface="Open Sauce Bold"/>
                </a:rPr>
                <a:t>Dashboard</a:t>
              </a:r>
            </a:p>
          </p:txBody>
        </p:sp>
      </p:grpSp>
      <p:grpSp>
        <p:nvGrpSpPr>
          <p:cNvPr id="17" name="Group 17"/>
          <p:cNvGrpSpPr/>
          <p:nvPr/>
        </p:nvGrpSpPr>
        <p:grpSpPr>
          <a:xfrm>
            <a:off x="11652793" y="2191139"/>
            <a:ext cx="1572610" cy="786305"/>
            <a:chOff x="0" y="0"/>
            <a:chExt cx="812800" cy="406400"/>
          </a:xfrm>
        </p:grpSpPr>
        <p:sp>
          <p:nvSpPr>
            <p:cNvPr id="18" name="Freeform 1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19" name="TextBox 19"/>
            <p:cNvSpPr txBox="1"/>
            <p:nvPr/>
          </p:nvSpPr>
          <p:spPr>
            <a:xfrm>
              <a:off x="0" y="-66675"/>
              <a:ext cx="812800" cy="473075"/>
            </a:xfrm>
            <a:prstGeom prst="rect">
              <a:avLst/>
            </a:prstGeom>
          </p:spPr>
          <p:txBody>
            <a:bodyPr lIns="50800" tIns="50800" rIns="50800" bIns="50800" rtlCol="0" anchor="ctr"/>
            <a:lstStyle/>
            <a:p>
              <a:pPr algn="ctr">
                <a:lnSpc>
                  <a:spcPts val="4549"/>
                </a:lnSpc>
              </a:pPr>
              <a:r>
                <a:rPr lang="en-US" sz="3249">
                  <a:solidFill>
                    <a:srgbClr val="4B372F"/>
                  </a:solidFill>
                  <a:latin typeface="Open Sauce Bold"/>
                </a:rPr>
                <a:t>Goods</a:t>
              </a:r>
            </a:p>
          </p:txBody>
        </p:sp>
      </p:grpSp>
      <p:grpSp>
        <p:nvGrpSpPr>
          <p:cNvPr id="20" name="Group 20"/>
          <p:cNvGrpSpPr/>
          <p:nvPr/>
        </p:nvGrpSpPr>
        <p:grpSpPr>
          <a:xfrm>
            <a:off x="13775068" y="2191139"/>
            <a:ext cx="2190520" cy="1095260"/>
            <a:chOff x="0" y="0"/>
            <a:chExt cx="812800" cy="406400"/>
          </a:xfrm>
        </p:grpSpPr>
        <p:sp>
          <p:nvSpPr>
            <p:cNvPr id="21" name="Freeform 2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22" name="TextBox 22"/>
            <p:cNvSpPr txBox="1"/>
            <p:nvPr/>
          </p:nvSpPr>
          <p:spPr>
            <a:xfrm>
              <a:off x="0" y="-47625"/>
              <a:ext cx="812800" cy="454025"/>
            </a:xfrm>
            <a:prstGeom prst="rect">
              <a:avLst/>
            </a:prstGeom>
          </p:spPr>
          <p:txBody>
            <a:bodyPr lIns="50800" tIns="50800" rIns="50800" bIns="50800" rtlCol="0" anchor="ctr"/>
            <a:lstStyle/>
            <a:p>
              <a:pPr algn="ctr">
                <a:lnSpc>
                  <a:spcPts val="3430"/>
                </a:lnSpc>
              </a:pPr>
              <a:r>
                <a:rPr lang="en-US" sz="2450">
                  <a:solidFill>
                    <a:srgbClr val="4B372F"/>
                  </a:solidFill>
                  <a:latin typeface="Open Sauce Bold"/>
                </a:rPr>
                <a:t>Customer order</a:t>
              </a:r>
            </a:p>
          </p:txBody>
        </p:sp>
      </p:grpSp>
      <p:grpSp>
        <p:nvGrpSpPr>
          <p:cNvPr id="23" name="Group 23"/>
          <p:cNvGrpSpPr/>
          <p:nvPr/>
        </p:nvGrpSpPr>
        <p:grpSpPr>
          <a:xfrm>
            <a:off x="16652163" y="2212429"/>
            <a:ext cx="1743543" cy="871771"/>
            <a:chOff x="0" y="0"/>
            <a:chExt cx="812800" cy="406400"/>
          </a:xfrm>
        </p:grpSpPr>
        <p:sp>
          <p:nvSpPr>
            <p:cNvPr id="24" name="Freeform 2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25" name="TextBox 25"/>
            <p:cNvSpPr txBox="1"/>
            <p:nvPr/>
          </p:nvSpPr>
          <p:spPr>
            <a:xfrm>
              <a:off x="0" y="-66675"/>
              <a:ext cx="812800" cy="473075"/>
            </a:xfrm>
            <a:prstGeom prst="rect">
              <a:avLst/>
            </a:prstGeom>
          </p:spPr>
          <p:txBody>
            <a:bodyPr lIns="50800" tIns="50800" rIns="50800" bIns="50800" rtlCol="0" anchor="ctr"/>
            <a:lstStyle/>
            <a:p>
              <a:pPr algn="ctr">
                <a:lnSpc>
                  <a:spcPts val="4829"/>
                </a:lnSpc>
              </a:pPr>
              <a:r>
                <a:rPr lang="en-US" sz="3449">
                  <a:solidFill>
                    <a:srgbClr val="4B372F"/>
                  </a:solidFill>
                  <a:latin typeface="Open Sauce Bold"/>
                </a:rPr>
                <a:t>END</a:t>
              </a:r>
            </a:p>
          </p:txBody>
        </p:sp>
      </p:grpSp>
      <p:sp>
        <p:nvSpPr>
          <p:cNvPr id="26" name="Freeform 26"/>
          <p:cNvSpPr/>
          <p:nvPr/>
        </p:nvSpPr>
        <p:spPr>
          <a:xfrm rot="9253889">
            <a:off x="10222167" y="7008498"/>
            <a:ext cx="1404698" cy="591729"/>
          </a:xfrm>
          <a:custGeom>
            <a:avLst/>
            <a:gdLst/>
            <a:ahLst/>
            <a:cxnLst/>
            <a:rect l="l" t="t" r="r" b="b"/>
            <a:pathLst>
              <a:path w="1404698" h="591729">
                <a:moveTo>
                  <a:pt x="0" y="0"/>
                </a:moveTo>
                <a:lnTo>
                  <a:pt x="1404698" y="0"/>
                </a:lnTo>
                <a:lnTo>
                  <a:pt x="1404698" y="591729"/>
                </a:lnTo>
                <a:lnTo>
                  <a:pt x="0" y="5917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27" name="Group 27"/>
          <p:cNvGrpSpPr/>
          <p:nvPr/>
        </p:nvGrpSpPr>
        <p:grpSpPr>
          <a:xfrm>
            <a:off x="10591911" y="3993784"/>
            <a:ext cx="2858861" cy="921331"/>
            <a:chOff x="0" y="0"/>
            <a:chExt cx="1043066" cy="336151"/>
          </a:xfrm>
        </p:grpSpPr>
        <p:sp>
          <p:nvSpPr>
            <p:cNvPr id="28" name="Freeform 28"/>
            <p:cNvSpPr/>
            <p:nvPr/>
          </p:nvSpPr>
          <p:spPr>
            <a:xfrm>
              <a:off x="0" y="0"/>
              <a:ext cx="1043066" cy="336151"/>
            </a:xfrm>
            <a:custGeom>
              <a:avLst/>
              <a:gdLst/>
              <a:ahLst/>
              <a:cxnLst/>
              <a:rect l="l" t="t" r="r" b="b"/>
              <a:pathLst>
                <a:path w="1043066" h="336151">
                  <a:moveTo>
                    <a:pt x="203200" y="0"/>
                  </a:moveTo>
                  <a:lnTo>
                    <a:pt x="1043066" y="0"/>
                  </a:lnTo>
                  <a:lnTo>
                    <a:pt x="839866" y="336151"/>
                  </a:lnTo>
                  <a:lnTo>
                    <a:pt x="0" y="336151"/>
                  </a:lnTo>
                  <a:lnTo>
                    <a:pt x="203200" y="0"/>
                  </a:ln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29" name="TextBox 29"/>
            <p:cNvSpPr txBox="1"/>
            <p:nvPr/>
          </p:nvSpPr>
          <p:spPr>
            <a:xfrm>
              <a:off x="101600" y="-38100"/>
              <a:ext cx="839866" cy="374251"/>
            </a:xfrm>
            <a:prstGeom prst="rect">
              <a:avLst/>
            </a:prstGeom>
          </p:spPr>
          <p:txBody>
            <a:bodyPr lIns="50800" tIns="50800" rIns="50800" bIns="50800" rtlCol="0" anchor="ctr"/>
            <a:lstStyle/>
            <a:p>
              <a:pPr algn="ctr">
                <a:lnSpc>
                  <a:spcPts val="3150"/>
                </a:lnSpc>
              </a:pPr>
              <a:r>
                <a:rPr lang="en-US" sz="2250">
                  <a:solidFill>
                    <a:srgbClr val="4B372F"/>
                  </a:solidFill>
                  <a:latin typeface="Open Sauce Bold"/>
                </a:rPr>
                <a:t>View and add goods</a:t>
              </a:r>
            </a:p>
          </p:txBody>
        </p:sp>
      </p:grpSp>
      <p:sp>
        <p:nvSpPr>
          <p:cNvPr id="30" name="Freeform 30"/>
          <p:cNvSpPr/>
          <p:nvPr/>
        </p:nvSpPr>
        <p:spPr>
          <a:xfrm>
            <a:off x="4268097" y="2361538"/>
            <a:ext cx="883347" cy="372110"/>
          </a:xfrm>
          <a:custGeom>
            <a:avLst/>
            <a:gdLst/>
            <a:ahLst/>
            <a:cxnLst/>
            <a:rect l="l" t="t" r="r" b="b"/>
            <a:pathLst>
              <a:path w="883347" h="372110">
                <a:moveTo>
                  <a:pt x="0" y="0"/>
                </a:moveTo>
                <a:lnTo>
                  <a:pt x="883347" y="0"/>
                </a:lnTo>
                <a:lnTo>
                  <a:pt x="883347" y="372110"/>
                </a:lnTo>
                <a:lnTo>
                  <a:pt x="0" y="37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1" name="Group 31"/>
          <p:cNvGrpSpPr/>
          <p:nvPr/>
        </p:nvGrpSpPr>
        <p:grpSpPr>
          <a:xfrm>
            <a:off x="11097075" y="5909549"/>
            <a:ext cx="2287881" cy="1394813"/>
            <a:chOff x="0" y="0"/>
            <a:chExt cx="726183" cy="442719"/>
          </a:xfrm>
        </p:grpSpPr>
        <p:sp>
          <p:nvSpPr>
            <p:cNvPr id="32" name="Freeform 32"/>
            <p:cNvSpPr/>
            <p:nvPr/>
          </p:nvSpPr>
          <p:spPr>
            <a:xfrm>
              <a:off x="0" y="0"/>
              <a:ext cx="726183" cy="442719"/>
            </a:xfrm>
            <a:custGeom>
              <a:avLst/>
              <a:gdLst/>
              <a:ahLst/>
              <a:cxnLst/>
              <a:rect l="l" t="t" r="r" b="b"/>
              <a:pathLst>
                <a:path w="726183" h="442719">
                  <a:moveTo>
                    <a:pt x="363091" y="0"/>
                  </a:moveTo>
                  <a:lnTo>
                    <a:pt x="726183" y="221360"/>
                  </a:lnTo>
                  <a:lnTo>
                    <a:pt x="363091" y="442719"/>
                  </a:lnTo>
                  <a:lnTo>
                    <a:pt x="0" y="221360"/>
                  </a:lnTo>
                  <a:lnTo>
                    <a:pt x="363091" y="0"/>
                  </a:lnTo>
                  <a:close/>
                </a:path>
              </a:pathLst>
            </a:custGeom>
            <a:solidFill>
              <a:srgbClr val="CCCCCC"/>
            </a:solidFill>
          </p:spPr>
          <p:txBody>
            <a:bodyPr/>
            <a:lstStyle/>
            <a:p>
              <a:endParaRPr lang="en-IN"/>
            </a:p>
          </p:txBody>
        </p:sp>
        <p:sp>
          <p:nvSpPr>
            <p:cNvPr id="33" name="TextBox 33"/>
            <p:cNvSpPr txBox="1"/>
            <p:nvPr/>
          </p:nvSpPr>
          <p:spPr>
            <a:xfrm>
              <a:off x="124813" y="37992"/>
              <a:ext cx="476557" cy="328635"/>
            </a:xfrm>
            <a:prstGeom prst="rect">
              <a:avLst/>
            </a:prstGeom>
          </p:spPr>
          <p:txBody>
            <a:bodyPr lIns="50800" tIns="50800" rIns="50800" bIns="50800" rtlCol="0" anchor="ctr"/>
            <a:lstStyle/>
            <a:p>
              <a:pPr algn="ctr">
                <a:lnSpc>
                  <a:spcPts val="3290"/>
                </a:lnSpc>
              </a:pPr>
              <a:r>
                <a:rPr lang="en-US" sz="2350">
                  <a:solidFill>
                    <a:srgbClr val="4B372F"/>
                  </a:solidFill>
                  <a:latin typeface="Open Sauce Bold"/>
                </a:rPr>
                <a:t>View process</a:t>
              </a:r>
            </a:p>
          </p:txBody>
        </p:sp>
      </p:grpSp>
      <p:sp>
        <p:nvSpPr>
          <p:cNvPr id="34" name="Freeform 34"/>
          <p:cNvSpPr/>
          <p:nvPr/>
        </p:nvSpPr>
        <p:spPr>
          <a:xfrm>
            <a:off x="7287864" y="2430955"/>
            <a:ext cx="808386" cy="340532"/>
          </a:xfrm>
          <a:custGeom>
            <a:avLst/>
            <a:gdLst/>
            <a:ahLst/>
            <a:cxnLst/>
            <a:rect l="l" t="t" r="r" b="b"/>
            <a:pathLst>
              <a:path w="808386" h="340532">
                <a:moveTo>
                  <a:pt x="0" y="0"/>
                </a:moveTo>
                <a:lnTo>
                  <a:pt x="808386" y="0"/>
                </a:lnTo>
                <a:lnTo>
                  <a:pt x="808386" y="340533"/>
                </a:lnTo>
                <a:lnTo>
                  <a:pt x="0" y="340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5" name="Group 35"/>
          <p:cNvGrpSpPr/>
          <p:nvPr/>
        </p:nvGrpSpPr>
        <p:grpSpPr>
          <a:xfrm>
            <a:off x="12615255" y="7742512"/>
            <a:ext cx="2858861" cy="921331"/>
            <a:chOff x="0" y="0"/>
            <a:chExt cx="1043066" cy="336151"/>
          </a:xfrm>
        </p:grpSpPr>
        <p:sp>
          <p:nvSpPr>
            <p:cNvPr id="36" name="Freeform 36"/>
            <p:cNvSpPr/>
            <p:nvPr/>
          </p:nvSpPr>
          <p:spPr>
            <a:xfrm>
              <a:off x="0" y="0"/>
              <a:ext cx="1043066" cy="336151"/>
            </a:xfrm>
            <a:custGeom>
              <a:avLst/>
              <a:gdLst/>
              <a:ahLst/>
              <a:cxnLst/>
              <a:rect l="l" t="t" r="r" b="b"/>
              <a:pathLst>
                <a:path w="1043066" h="336151">
                  <a:moveTo>
                    <a:pt x="203200" y="0"/>
                  </a:moveTo>
                  <a:lnTo>
                    <a:pt x="1043066" y="0"/>
                  </a:lnTo>
                  <a:lnTo>
                    <a:pt x="839866" y="336151"/>
                  </a:lnTo>
                  <a:lnTo>
                    <a:pt x="0" y="336151"/>
                  </a:lnTo>
                  <a:lnTo>
                    <a:pt x="203200" y="0"/>
                  </a:ln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37" name="TextBox 37"/>
            <p:cNvSpPr txBox="1"/>
            <p:nvPr/>
          </p:nvSpPr>
          <p:spPr>
            <a:xfrm>
              <a:off x="101600" y="-47625"/>
              <a:ext cx="839866" cy="383776"/>
            </a:xfrm>
            <a:prstGeom prst="rect">
              <a:avLst/>
            </a:prstGeom>
          </p:spPr>
          <p:txBody>
            <a:bodyPr lIns="50800" tIns="50800" rIns="50800" bIns="50800" rtlCol="0" anchor="ctr"/>
            <a:lstStyle/>
            <a:p>
              <a:pPr algn="ctr">
                <a:lnSpc>
                  <a:spcPts val="3430"/>
                </a:lnSpc>
              </a:pPr>
              <a:r>
                <a:rPr lang="en-US" sz="2450">
                  <a:solidFill>
                    <a:srgbClr val="4B372F"/>
                  </a:solidFill>
                  <a:latin typeface="Open Sauce Bold"/>
                </a:rPr>
                <a:t>Detail goods</a:t>
              </a:r>
            </a:p>
          </p:txBody>
        </p:sp>
      </p:grpSp>
      <p:grpSp>
        <p:nvGrpSpPr>
          <p:cNvPr id="38" name="Group 38"/>
          <p:cNvGrpSpPr/>
          <p:nvPr/>
        </p:nvGrpSpPr>
        <p:grpSpPr>
          <a:xfrm>
            <a:off x="13764357" y="4454450"/>
            <a:ext cx="2585643" cy="1127694"/>
            <a:chOff x="0" y="0"/>
            <a:chExt cx="1043066" cy="454920"/>
          </a:xfrm>
        </p:grpSpPr>
        <p:sp>
          <p:nvSpPr>
            <p:cNvPr id="39" name="Freeform 39"/>
            <p:cNvSpPr/>
            <p:nvPr/>
          </p:nvSpPr>
          <p:spPr>
            <a:xfrm>
              <a:off x="0" y="0"/>
              <a:ext cx="1043066" cy="454920"/>
            </a:xfrm>
            <a:custGeom>
              <a:avLst/>
              <a:gdLst/>
              <a:ahLst/>
              <a:cxnLst/>
              <a:rect l="l" t="t" r="r" b="b"/>
              <a:pathLst>
                <a:path w="1043066" h="454920">
                  <a:moveTo>
                    <a:pt x="203200" y="0"/>
                  </a:moveTo>
                  <a:lnTo>
                    <a:pt x="1043066" y="0"/>
                  </a:lnTo>
                  <a:lnTo>
                    <a:pt x="839866" y="454920"/>
                  </a:lnTo>
                  <a:lnTo>
                    <a:pt x="0" y="454920"/>
                  </a:lnTo>
                  <a:lnTo>
                    <a:pt x="203200" y="0"/>
                  </a:lnTo>
                  <a:close/>
                </a:path>
              </a:pathLst>
            </a:custGeom>
            <a:gradFill rotWithShape="1">
              <a:gsLst>
                <a:gs pos="0">
                  <a:srgbClr val="A6A6A6">
                    <a:alpha val="100000"/>
                  </a:srgbClr>
                </a:gs>
                <a:gs pos="100000">
                  <a:srgbClr val="FFFFFF">
                    <a:alpha val="100000"/>
                  </a:srgbClr>
                </a:gs>
              </a:gsLst>
              <a:lin ang="0"/>
            </a:gradFill>
          </p:spPr>
          <p:txBody>
            <a:bodyPr/>
            <a:lstStyle/>
            <a:p>
              <a:endParaRPr lang="en-IN"/>
            </a:p>
          </p:txBody>
        </p:sp>
        <p:sp>
          <p:nvSpPr>
            <p:cNvPr id="40" name="TextBox 40"/>
            <p:cNvSpPr txBox="1"/>
            <p:nvPr/>
          </p:nvSpPr>
          <p:spPr>
            <a:xfrm>
              <a:off x="101600" y="-57150"/>
              <a:ext cx="839866" cy="512070"/>
            </a:xfrm>
            <a:prstGeom prst="rect">
              <a:avLst/>
            </a:prstGeom>
          </p:spPr>
          <p:txBody>
            <a:bodyPr lIns="50800" tIns="50800" rIns="50800" bIns="50800" rtlCol="0" anchor="ctr"/>
            <a:lstStyle/>
            <a:p>
              <a:pPr algn="ctr">
                <a:lnSpc>
                  <a:spcPts val="3989"/>
                </a:lnSpc>
              </a:pPr>
              <a:r>
                <a:rPr lang="en-US" sz="2849">
                  <a:solidFill>
                    <a:srgbClr val="4B372F"/>
                  </a:solidFill>
                  <a:latin typeface="Open Sauce Bold"/>
                </a:rPr>
                <a:t>View Customer</a:t>
              </a:r>
            </a:p>
          </p:txBody>
        </p:sp>
      </p:grpSp>
      <p:sp>
        <p:nvSpPr>
          <p:cNvPr id="41" name="Freeform 41"/>
          <p:cNvSpPr/>
          <p:nvPr/>
        </p:nvSpPr>
        <p:spPr>
          <a:xfrm>
            <a:off x="10477316" y="2361538"/>
            <a:ext cx="1175477" cy="495170"/>
          </a:xfrm>
          <a:custGeom>
            <a:avLst/>
            <a:gdLst/>
            <a:ahLst/>
            <a:cxnLst/>
            <a:rect l="l" t="t" r="r" b="b"/>
            <a:pathLst>
              <a:path w="1175477" h="495170">
                <a:moveTo>
                  <a:pt x="0" y="0"/>
                </a:moveTo>
                <a:lnTo>
                  <a:pt x="1175477" y="0"/>
                </a:lnTo>
                <a:lnTo>
                  <a:pt x="1175477" y="495170"/>
                </a:lnTo>
                <a:lnTo>
                  <a:pt x="0" y="495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2" name="Freeform 42"/>
          <p:cNvSpPr/>
          <p:nvPr/>
        </p:nvSpPr>
        <p:spPr>
          <a:xfrm>
            <a:off x="13114184" y="2408586"/>
            <a:ext cx="783815" cy="330182"/>
          </a:xfrm>
          <a:custGeom>
            <a:avLst/>
            <a:gdLst/>
            <a:ahLst/>
            <a:cxnLst/>
            <a:rect l="l" t="t" r="r" b="b"/>
            <a:pathLst>
              <a:path w="783815" h="330182">
                <a:moveTo>
                  <a:pt x="0" y="0"/>
                </a:moveTo>
                <a:lnTo>
                  <a:pt x="783815" y="0"/>
                </a:lnTo>
                <a:lnTo>
                  <a:pt x="783815" y="330183"/>
                </a:lnTo>
                <a:lnTo>
                  <a:pt x="0" y="330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3" name="Freeform 43"/>
          <p:cNvSpPr/>
          <p:nvPr/>
        </p:nvSpPr>
        <p:spPr>
          <a:xfrm>
            <a:off x="15965588" y="2455547"/>
            <a:ext cx="768823" cy="323867"/>
          </a:xfrm>
          <a:custGeom>
            <a:avLst/>
            <a:gdLst/>
            <a:ahLst/>
            <a:cxnLst/>
            <a:rect l="l" t="t" r="r" b="b"/>
            <a:pathLst>
              <a:path w="768823" h="323867">
                <a:moveTo>
                  <a:pt x="0" y="0"/>
                </a:moveTo>
                <a:lnTo>
                  <a:pt x="768823" y="0"/>
                </a:lnTo>
                <a:lnTo>
                  <a:pt x="768823" y="323867"/>
                </a:lnTo>
                <a:lnTo>
                  <a:pt x="0" y="323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4" name="Freeform 44"/>
          <p:cNvSpPr/>
          <p:nvPr/>
        </p:nvSpPr>
        <p:spPr>
          <a:xfrm>
            <a:off x="1855790" y="2361538"/>
            <a:ext cx="796234" cy="464837"/>
          </a:xfrm>
          <a:custGeom>
            <a:avLst/>
            <a:gdLst/>
            <a:ahLst/>
            <a:cxnLst/>
            <a:rect l="l" t="t" r="r" b="b"/>
            <a:pathLst>
              <a:path w="1068975" h="450306">
                <a:moveTo>
                  <a:pt x="0" y="0"/>
                </a:moveTo>
                <a:lnTo>
                  <a:pt x="1068975" y="0"/>
                </a:lnTo>
                <a:lnTo>
                  <a:pt x="1068975" y="450305"/>
                </a:lnTo>
                <a:lnTo>
                  <a:pt x="0" y="450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5" name="Freeform 45"/>
          <p:cNvSpPr/>
          <p:nvPr/>
        </p:nvSpPr>
        <p:spPr>
          <a:xfrm rot="5324914">
            <a:off x="11745125" y="3253775"/>
            <a:ext cx="991781" cy="417788"/>
          </a:xfrm>
          <a:custGeom>
            <a:avLst/>
            <a:gdLst/>
            <a:ahLst/>
            <a:cxnLst/>
            <a:rect l="l" t="t" r="r" b="b"/>
            <a:pathLst>
              <a:path w="991781" h="417788">
                <a:moveTo>
                  <a:pt x="0" y="0"/>
                </a:moveTo>
                <a:lnTo>
                  <a:pt x="991781" y="0"/>
                </a:lnTo>
                <a:lnTo>
                  <a:pt x="991781" y="417787"/>
                </a:lnTo>
                <a:lnTo>
                  <a:pt x="0" y="4177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6" name="Freeform 46"/>
          <p:cNvSpPr/>
          <p:nvPr/>
        </p:nvSpPr>
        <p:spPr>
          <a:xfrm rot="5400000">
            <a:off x="11755905" y="5211637"/>
            <a:ext cx="991781" cy="417788"/>
          </a:xfrm>
          <a:custGeom>
            <a:avLst/>
            <a:gdLst/>
            <a:ahLst/>
            <a:cxnLst/>
            <a:rect l="l" t="t" r="r" b="b"/>
            <a:pathLst>
              <a:path w="991781" h="417788">
                <a:moveTo>
                  <a:pt x="0" y="0"/>
                </a:moveTo>
                <a:lnTo>
                  <a:pt x="991781" y="0"/>
                </a:lnTo>
                <a:lnTo>
                  <a:pt x="991781" y="417788"/>
                </a:lnTo>
                <a:lnTo>
                  <a:pt x="0" y="417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7" name="Freeform 47"/>
          <p:cNvSpPr/>
          <p:nvPr/>
        </p:nvSpPr>
        <p:spPr>
          <a:xfrm rot="5400000">
            <a:off x="14561288" y="3678129"/>
            <a:ext cx="991781" cy="417788"/>
          </a:xfrm>
          <a:custGeom>
            <a:avLst/>
            <a:gdLst/>
            <a:ahLst/>
            <a:cxnLst/>
            <a:rect l="l" t="t" r="r" b="b"/>
            <a:pathLst>
              <a:path w="991781" h="417788">
                <a:moveTo>
                  <a:pt x="0" y="0"/>
                </a:moveTo>
                <a:lnTo>
                  <a:pt x="991781" y="0"/>
                </a:lnTo>
                <a:lnTo>
                  <a:pt x="991781" y="417788"/>
                </a:lnTo>
                <a:lnTo>
                  <a:pt x="0" y="417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8" name="Freeform 48"/>
          <p:cNvSpPr/>
          <p:nvPr/>
        </p:nvSpPr>
        <p:spPr>
          <a:xfrm rot="1908668">
            <a:off x="12902314" y="7010348"/>
            <a:ext cx="1301417" cy="548222"/>
          </a:xfrm>
          <a:custGeom>
            <a:avLst/>
            <a:gdLst/>
            <a:ahLst/>
            <a:cxnLst/>
            <a:rect l="l" t="t" r="r" b="b"/>
            <a:pathLst>
              <a:path w="1301417" h="548222">
                <a:moveTo>
                  <a:pt x="0" y="0"/>
                </a:moveTo>
                <a:lnTo>
                  <a:pt x="1301417" y="0"/>
                </a:lnTo>
                <a:lnTo>
                  <a:pt x="1301417" y="548222"/>
                </a:lnTo>
                <a:lnTo>
                  <a:pt x="0" y="548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9" name="Freeform 49"/>
          <p:cNvSpPr/>
          <p:nvPr/>
        </p:nvSpPr>
        <p:spPr>
          <a:xfrm rot="-5400000">
            <a:off x="9171353" y="8995940"/>
            <a:ext cx="883805" cy="372303"/>
          </a:xfrm>
          <a:custGeom>
            <a:avLst/>
            <a:gdLst/>
            <a:ahLst/>
            <a:cxnLst/>
            <a:rect l="l" t="t" r="r" b="b"/>
            <a:pathLst>
              <a:path w="883805" h="372303">
                <a:moveTo>
                  <a:pt x="0" y="0"/>
                </a:moveTo>
                <a:lnTo>
                  <a:pt x="883805" y="0"/>
                </a:lnTo>
                <a:lnTo>
                  <a:pt x="883805" y="372303"/>
                </a:lnTo>
                <a:lnTo>
                  <a:pt x="0" y="372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0" name="Freeform 50"/>
          <p:cNvSpPr/>
          <p:nvPr/>
        </p:nvSpPr>
        <p:spPr>
          <a:xfrm rot="-5400000">
            <a:off x="13642248" y="8919595"/>
            <a:ext cx="883805" cy="372303"/>
          </a:xfrm>
          <a:custGeom>
            <a:avLst/>
            <a:gdLst/>
            <a:ahLst/>
            <a:cxnLst/>
            <a:rect l="l" t="t" r="r" b="b"/>
            <a:pathLst>
              <a:path w="883805" h="372303">
                <a:moveTo>
                  <a:pt x="0" y="0"/>
                </a:moveTo>
                <a:lnTo>
                  <a:pt x="883805" y="0"/>
                </a:lnTo>
                <a:lnTo>
                  <a:pt x="883805" y="372303"/>
                </a:lnTo>
                <a:lnTo>
                  <a:pt x="0" y="372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1" name="AutoShape 51"/>
          <p:cNvSpPr/>
          <p:nvPr/>
        </p:nvSpPr>
        <p:spPr>
          <a:xfrm>
            <a:off x="9613862" y="9677909"/>
            <a:ext cx="8157202" cy="0"/>
          </a:xfrm>
          <a:prstGeom prst="line">
            <a:avLst/>
          </a:prstGeom>
          <a:ln w="142875" cap="flat">
            <a:solidFill>
              <a:srgbClr val="3EDAD8"/>
            </a:solidFill>
            <a:prstDash val="solid"/>
            <a:headEnd type="none" w="sm" len="sm"/>
            <a:tailEnd type="none" w="sm" len="sm"/>
          </a:ln>
        </p:spPr>
        <p:txBody>
          <a:bodyPr/>
          <a:lstStyle/>
          <a:p>
            <a:endParaRPr lang="en-IN"/>
          </a:p>
        </p:txBody>
      </p:sp>
      <p:sp>
        <p:nvSpPr>
          <p:cNvPr id="52" name="AutoShape 52"/>
          <p:cNvSpPr/>
          <p:nvPr/>
        </p:nvSpPr>
        <p:spPr>
          <a:xfrm flipV="1">
            <a:off x="17751589" y="3167263"/>
            <a:ext cx="0" cy="6492240"/>
          </a:xfrm>
          <a:prstGeom prst="line">
            <a:avLst/>
          </a:prstGeom>
          <a:ln w="123825" cap="flat">
            <a:solidFill>
              <a:srgbClr val="3EDAD8"/>
            </a:solidFill>
            <a:prstDash val="solid"/>
            <a:headEnd type="none" w="sm" len="sm"/>
            <a:tailEnd type="arrow" w="med" len="sm"/>
          </a:ln>
        </p:spPr>
        <p:txBody>
          <a:bodyPr/>
          <a:lstStyle/>
          <a:p>
            <a:endParaRPr lang="en-IN"/>
          </a:p>
        </p:txBody>
      </p:sp>
      <p:sp>
        <p:nvSpPr>
          <p:cNvPr id="53" name="AutoShape 53"/>
          <p:cNvSpPr/>
          <p:nvPr/>
        </p:nvSpPr>
        <p:spPr>
          <a:xfrm>
            <a:off x="16192647" y="4896066"/>
            <a:ext cx="1558942" cy="19049"/>
          </a:xfrm>
          <a:prstGeom prst="line">
            <a:avLst/>
          </a:prstGeom>
          <a:ln w="142875" cap="flat">
            <a:solidFill>
              <a:srgbClr val="3EDAD8"/>
            </a:solidFill>
            <a:prstDash val="solid"/>
            <a:headEnd type="none" w="sm" len="sm"/>
            <a:tailEnd type="none" w="sm" len="sm"/>
          </a:ln>
        </p:spPr>
        <p:txBody>
          <a:bodyPr/>
          <a:lstStyle/>
          <a:p>
            <a:endParaRPr lang="en-IN"/>
          </a:p>
        </p:txBody>
      </p:sp>
      <p:sp>
        <p:nvSpPr>
          <p:cNvPr id="54" name="AutoShape 54"/>
          <p:cNvSpPr/>
          <p:nvPr/>
        </p:nvSpPr>
        <p:spPr>
          <a:xfrm flipH="1">
            <a:off x="6160512" y="3311375"/>
            <a:ext cx="21204" cy="1071539"/>
          </a:xfrm>
          <a:prstGeom prst="line">
            <a:avLst/>
          </a:prstGeom>
          <a:ln w="142875" cap="flat">
            <a:solidFill>
              <a:srgbClr val="3EDAD8"/>
            </a:solidFill>
            <a:prstDash val="solid"/>
            <a:headEnd type="none" w="sm" len="sm"/>
            <a:tailEnd type="none" w="sm" len="sm"/>
          </a:ln>
        </p:spPr>
        <p:txBody>
          <a:bodyPr/>
          <a:lstStyle/>
          <a:p>
            <a:endParaRPr lang="en-IN"/>
          </a:p>
        </p:txBody>
      </p:sp>
      <p:sp>
        <p:nvSpPr>
          <p:cNvPr id="55" name="AutoShape 55"/>
          <p:cNvSpPr/>
          <p:nvPr/>
        </p:nvSpPr>
        <p:spPr>
          <a:xfrm flipV="1">
            <a:off x="3260223" y="4392929"/>
            <a:ext cx="2921494" cy="51995"/>
          </a:xfrm>
          <a:prstGeom prst="line">
            <a:avLst/>
          </a:prstGeom>
          <a:ln w="142875" cap="flat">
            <a:solidFill>
              <a:srgbClr val="3EDAD8"/>
            </a:solidFill>
            <a:prstDash val="solid"/>
            <a:headEnd type="none" w="sm" len="sm"/>
            <a:tailEnd type="none" w="sm" len="sm"/>
          </a:ln>
        </p:spPr>
        <p:txBody>
          <a:bodyPr/>
          <a:lstStyle/>
          <a:p>
            <a:endParaRPr lang="en-IN"/>
          </a:p>
        </p:txBody>
      </p:sp>
      <p:sp>
        <p:nvSpPr>
          <p:cNvPr id="56" name="Freeform 56"/>
          <p:cNvSpPr/>
          <p:nvPr/>
        </p:nvSpPr>
        <p:spPr>
          <a:xfrm rot="-5296176">
            <a:off x="2592901" y="3305172"/>
            <a:ext cx="1517609" cy="639293"/>
          </a:xfrm>
          <a:custGeom>
            <a:avLst/>
            <a:gdLst/>
            <a:ahLst/>
            <a:cxnLst/>
            <a:rect l="l" t="t" r="r" b="b"/>
            <a:pathLst>
              <a:path w="1517609" h="639293">
                <a:moveTo>
                  <a:pt x="0" y="0"/>
                </a:moveTo>
                <a:lnTo>
                  <a:pt x="1517609" y="0"/>
                </a:lnTo>
                <a:lnTo>
                  <a:pt x="1517609" y="639293"/>
                </a:lnTo>
                <a:lnTo>
                  <a:pt x="0" y="639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0" name="Group 70"/>
          <p:cNvGrpSpPr/>
          <p:nvPr/>
        </p:nvGrpSpPr>
        <p:grpSpPr>
          <a:xfrm>
            <a:off x="16290300" y="-294492"/>
            <a:ext cx="1938000" cy="1938000"/>
            <a:chOff x="0" y="0"/>
            <a:chExt cx="2584001" cy="2584001"/>
          </a:xfrm>
        </p:grpSpPr>
        <p:sp>
          <p:nvSpPr>
            <p:cNvPr id="71" name="Freeform 71"/>
            <p:cNvSpPr/>
            <p:nvPr/>
          </p:nvSpPr>
          <p:spPr>
            <a:xfrm>
              <a:off x="1722667" y="0"/>
              <a:ext cx="861334" cy="861334"/>
            </a:xfrm>
            <a:custGeom>
              <a:avLst/>
              <a:gdLst/>
              <a:ahLst/>
              <a:cxnLst/>
              <a:rect l="l" t="t" r="r" b="b"/>
              <a:pathLst>
                <a:path w="861334" h="861334">
                  <a:moveTo>
                    <a:pt x="0" y="0"/>
                  </a:moveTo>
                  <a:lnTo>
                    <a:pt x="861334" y="0"/>
                  </a:lnTo>
                  <a:lnTo>
                    <a:pt x="861334" y="861334"/>
                  </a:lnTo>
                  <a:lnTo>
                    <a:pt x="0" y="861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2" name="Freeform 72"/>
            <p:cNvSpPr/>
            <p:nvPr/>
          </p:nvSpPr>
          <p:spPr>
            <a:xfrm>
              <a:off x="1722667" y="861334"/>
              <a:ext cx="861334" cy="861334"/>
            </a:xfrm>
            <a:custGeom>
              <a:avLst/>
              <a:gdLst/>
              <a:ahLst/>
              <a:cxnLst/>
              <a:rect l="l" t="t" r="r" b="b"/>
              <a:pathLst>
                <a:path w="861334" h="861334">
                  <a:moveTo>
                    <a:pt x="0" y="0"/>
                  </a:moveTo>
                  <a:lnTo>
                    <a:pt x="861334" y="0"/>
                  </a:lnTo>
                  <a:lnTo>
                    <a:pt x="861334" y="861333"/>
                  </a:lnTo>
                  <a:lnTo>
                    <a:pt x="0" y="861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3" name="Freeform 73"/>
            <p:cNvSpPr/>
            <p:nvPr/>
          </p:nvSpPr>
          <p:spPr>
            <a:xfrm rot="5400000" flipH="1" flipV="1">
              <a:off x="1722667" y="1722667"/>
              <a:ext cx="861334" cy="861334"/>
            </a:xfrm>
            <a:custGeom>
              <a:avLst/>
              <a:gdLst/>
              <a:ahLst/>
              <a:cxnLst/>
              <a:rect l="l" t="t" r="r" b="b"/>
              <a:pathLst>
                <a:path w="861334" h="861334">
                  <a:moveTo>
                    <a:pt x="861334" y="861334"/>
                  </a:moveTo>
                  <a:lnTo>
                    <a:pt x="0" y="861334"/>
                  </a:lnTo>
                  <a:lnTo>
                    <a:pt x="0" y="0"/>
                  </a:lnTo>
                  <a:lnTo>
                    <a:pt x="861334" y="0"/>
                  </a:lnTo>
                  <a:lnTo>
                    <a:pt x="861334" y="861334"/>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4" name="Freeform 74"/>
            <p:cNvSpPr/>
            <p:nvPr/>
          </p:nvSpPr>
          <p:spPr>
            <a:xfrm>
              <a:off x="861334" y="0"/>
              <a:ext cx="861334" cy="861334"/>
            </a:xfrm>
            <a:custGeom>
              <a:avLst/>
              <a:gdLst/>
              <a:ahLst/>
              <a:cxnLst/>
              <a:rect l="l" t="t" r="r" b="b"/>
              <a:pathLst>
                <a:path w="861334" h="861334">
                  <a:moveTo>
                    <a:pt x="0" y="0"/>
                  </a:moveTo>
                  <a:lnTo>
                    <a:pt x="861333" y="0"/>
                  </a:lnTo>
                  <a:lnTo>
                    <a:pt x="861333" y="861334"/>
                  </a:lnTo>
                  <a:lnTo>
                    <a:pt x="0" y="8613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5" name="Freeform 75"/>
            <p:cNvSpPr/>
            <p:nvPr/>
          </p:nvSpPr>
          <p:spPr>
            <a:xfrm rot="5400000">
              <a:off x="0" y="861334"/>
              <a:ext cx="861334" cy="861334"/>
            </a:xfrm>
            <a:custGeom>
              <a:avLst/>
              <a:gdLst/>
              <a:ahLst/>
              <a:cxnLst/>
              <a:rect l="l" t="t" r="r" b="b"/>
              <a:pathLst>
                <a:path w="861334" h="861334">
                  <a:moveTo>
                    <a:pt x="0" y="0"/>
                  </a:moveTo>
                  <a:lnTo>
                    <a:pt x="861334" y="0"/>
                  </a:lnTo>
                  <a:lnTo>
                    <a:pt x="861334" y="861333"/>
                  </a:lnTo>
                  <a:lnTo>
                    <a:pt x="0" y="861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6" name="Freeform 76"/>
            <p:cNvSpPr/>
            <p:nvPr/>
          </p:nvSpPr>
          <p:spPr>
            <a:xfrm rot="-10800000">
              <a:off x="861334" y="1722667"/>
              <a:ext cx="861334" cy="861334"/>
            </a:xfrm>
            <a:custGeom>
              <a:avLst/>
              <a:gdLst/>
              <a:ahLst/>
              <a:cxnLst/>
              <a:rect l="l" t="t" r="r" b="b"/>
              <a:pathLst>
                <a:path w="861334" h="861334">
                  <a:moveTo>
                    <a:pt x="0" y="0"/>
                  </a:moveTo>
                  <a:lnTo>
                    <a:pt x="861333" y="0"/>
                  </a:lnTo>
                  <a:lnTo>
                    <a:pt x="861333" y="861334"/>
                  </a:lnTo>
                  <a:lnTo>
                    <a:pt x="0" y="8613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7" name="Freeform 77"/>
            <p:cNvSpPr/>
            <p:nvPr/>
          </p:nvSpPr>
          <p:spPr>
            <a:xfrm rot="-10800000" flipH="1" flipV="1">
              <a:off x="0" y="1722667"/>
              <a:ext cx="861334" cy="861334"/>
            </a:xfrm>
            <a:custGeom>
              <a:avLst/>
              <a:gdLst/>
              <a:ahLst/>
              <a:cxnLst/>
              <a:rect l="l" t="t" r="r" b="b"/>
              <a:pathLst>
                <a:path w="861334" h="861334">
                  <a:moveTo>
                    <a:pt x="861334" y="861334"/>
                  </a:moveTo>
                  <a:lnTo>
                    <a:pt x="0" y="861334"/>
                  </a:lnTo>
                  <a:lnTo>
                    <a:pt x="0" y="0"/>
                  </a:lnTo>
                  <a:lnTo>
                    <a:pt x="861334" y="0"/>
                  </a:lnTo>
                  <a:lnTo>
                    <a:pt x="861334" y="86133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sp>
        <p:nvSpPr>
          <p:cNvPr id="78" name="TextBox 78"/>
          <p:cNvSpPr txBox="1"/>
          <p:nvPr/>
        </p:nvSpPr>
        <p:spPr>
          <a:xfrm>
            <a:off x="3260222" y="411162"/>
            <a:ext cx="5842990" cy="1111251"/>
          </a:xfrm>
          <a:prstGeom prst="rect">
            <a:avLst/>
          </a:prstGeom>
        </p:spPr>
        <p:txBody>
          <a:bodyPr lIns="0" tIns="0" rIns="0" bIns="0" rtlCol="0" anchor="t">
            <a:spAutoFit/>
          </a:bodyPr>
          <a:lstStyle/>
          <a:p>
            <a:pPr algn="ctr">
              <a:lnSpc>
                <a:spcPts val="9099"/>
              </a:lnSpc>
              <a:spcBef>
                <a:spcPct val="0"/>
              </a:spcBef>
            </a:pPr>
            <a:r>
              <a:rPr lang="en-US" sz="6499" u="sng">
                <a:solidFill>
                  <a:srgbClr val="F5F5F5"/>
                </a:solidFill>
                <a:latin typeface="Montserrat Classic Bold"/>
              </a:rPr>
              <a:t>Flowchart</a:t>
            </a:r>
          </a:p>
        </p:txBody>
      </p:sp>
      <p:grpSp>
        <p:nvGrpSpPr>
          <p:cNvPr id="79" name="Group 79"/>
          <p:cNvGrpSpPr/>
          <p:nvPr/>
        </p:nvGrpSpPr>
        <p:grpSpPr>
          <a:xfrm>
            <a:off x="3141" y="7561686"/>
            <a:ext cx="4519009" cy="2723718"/>
            <a:chOff x="0" y="0"/>
            <a:chExt cx="6025346" cy="3631624"/>
          </a:xfrm>
        </p:grpSpPr>
        <p:sp>
          <p:nvSpPr>
            <p:cNvPr id="80" name="Freeform 80"/>
            <p:cNvSpPr/>
            <p:nvPr/>
          </p:nvSpPr>
          <p:spPr>
            <a:xfrm rot="-10800000">
              <a:off x="10455" y="0"/>
              <a:ext cx="1189631" cy="1189631"/>
            </a:xfrm>
            <a:custGeom>
              <a:avLst/>
              <a:gdLst/>
              <a:ahLst/>
              <a:cxnLst/>
              <a:rect l="l" t="t" r="r" b="b"/>
              <a:pathLst>
                <a:path w="1189631" h="1189631">
                  <a:moveTo>
                    <a:pt x="0" y="0"/>
                  </a:moveTo>
                  <a:lnTo>
                    <a:pt x="1189631" y="0"/>
                  </a:lnTo>
                  <a:lnTo>
                    <a:pt x="1189631" y="1189631"/>
                  </a:lnTo>
                  <a:lnTo>
                    <a:pt x="0" y="1189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1" name="Freeform 81"/>
            <p:cNvSpPr/>
            <p:nvPr/>
          </p:nvSpPr>
          <p:spPr>
            <a:xfrm>
              <a:off x="1189631" y="31365"/>
              <a:ext cx="1189631" cy="1189631"/>
            </a:xfrm>
            <a:custGeom>
              <a:avLst/>
              <a:gdLst/>
              <a:ahLst/>
              <a:cxnLst/>
              <a:rect l="l" t="t" r="r" b="b"/>
              <a:pathLst>
                <a:path w="1189631" h="1189631">
                  <a:moveTo>
                    <a:pt x="0" y="0"/>
                  </a:moveTo>
                  <a:lnTo>
                    <a:pt x="1189632" y="0"/>
                  </a:lnTo>
                  <a:lnTo>
                    <a:pt x="1189632" y="1189631"/>
                  </a:lnTo>
                  <a:lnTo>
                    <a:pt x="0" y="11896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2" name="Freeform 82"/>
            <p:cNvSpPr/>
            <p:nvPr/>
          </p:nvSpPr>
          <p:spPr>
            <a:xfrm>
              <a:off x="0" y="1220996"/>
              <a:ext cx="1189631" cy="1189631"/>
            </a:xfrm>
            <a:custGeom>
              <a:avLst/>
              <a:gdLst/>
              <a:ahLst/>
              <a:cxnLst/>
              <a:rect l="l" t="t" r="r" b="b"/>
              <a:pathLst>
                <a:path w="1189631" h="1189631">
                  <a:moveTo>
                    <a:pt x="0" y="0"/>
                  </a:moveTo>
                  <a:lnTo>
                    <a:pt x="1189631" y="0"/>
                  </a:lnTo>
                  <a:lnTo>
                    <a:pt x="1189631" y="1189632"/>
                  </a:lnTo>
                  <a:lnTo>
                    <a:pt x="0" y="1189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3" name="Freeform 83"/>
            <p:cNvSpPr/>
            <p:nvPr/>
          </p:nvSpPr>
          <p:spPr>
            <a:xfrm rot="-10800000">
              <a:off x="0" y="2410628"/>
              <a:ext cx="1189631" cy="1189631"/>
            </a:xfrm>
            <a:custGeom>
              <a:avLst/>
              <a:gdLst/>
              <a:ahLst/>
              <a:cxnLst/>
              <a:rect l="l" t="t" r="r" b="b"/>
              <a:pathLst>
                <a:path w="1189631" h="1189631">
                  <a:moveTo>
                    <a:pt x="0" y="0"/>
                  </a:moveTo>
                  <a:lnTo>
                    <a:pt x="1189631" y="0"/>
                  </a:lnTo>
                  <a:lnTo>
                    <a:pt x="1189631" y="1189631"/>
                  </a:lnTo>
                  <a:lnTo>
                    <a:pt x="0" y="11896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4" name="Freeform 84"/>
            <p:cNvSpPr/>
            <p:nvPr/>
          </p:nvSpPr>
          <p:spPr>
            <a:xfrm rot="-5400000">
              <a:off x="1189631" y="2410628"/>
              <a:ext cx="1189631" cy="1189631"/>
            </a:xfrm>
            <a:custGeom>
              <a:avLst/>
              <a:gdLst/>
              <a:ahLst/>
              <a:cxnLst/>
              <a:rect l="l" t="t" r="r" b="b"/>
              <a:pathLst>
                <a:path w="1189631" h="1189631">
                  <a:moveTo>
                    <a:pt x="0" y="0"/>
                  </a:moveTo>
                  <a:lnTo>
                    <a:pt x="1189632" y="0"/>
                  </a:lnTo>
                  <a:lnTo>
                    <a:pt x="1189632" y="1189631"/>
                  </a:lnTo>
                  <a:lnTo>
                    <a:pt x="0" y="11896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5" name="Freeform 85"/>
            <p:cNvSpPr/>
            <p:nvPr/>
          </p:nvSpPr>
          <p:spPr>
            <a:xfrm rot="-10800000">
              <a:off x="3646083" y="2441993"/>
              <a:ext cx="1189631" cy="1189631"/>
            </a:xfrm>
            <a:custGeom>
              <a:avLst/>
              <a:gdLst/>
              <a:ahLst/>
              <a:cxnLst/>
              <a:rect l="l" t="t" r="r" b="b"/>
              <a:pathLst>
                <a:path w="1189631" h="1189631">
                  <a:moveTo>
                    <a:pt x="0" y="0"/>
                  </a:moveTo>
                  <a:lnTo>
                    <a:pt x="1189631" y="0"/>
                  </a:lnTo>
                  <a:lnTo>
                    <a:pt x="1189631" y="1189631"/>
                  </a:lnTo>
                  <a:lnTo>
                    <a:pt x="0" y="11896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6" name="Freeform 86"/>
            <p:cNvSpPr/>
            <p:nvPr/>
          </p:nvSpPr>
          <p:spPr>
            <a:xfrm>
              <a:off x="3646083" y="1252361"/>
              <a:ext cx="1189631" cy="1189631"/>
            </a:xfrm>
            <a:custGeom>
              <a:avLst/>
              <a:gdLst/>
              <a:ahLst/>
              <a:cxnLst/>
              <a:rect l="l" t="t" r="r" b="b"/>
              <a:pathLst>
                <a:path w="1189631" h="1189631">
                  <a:moveTo>
                    <a:pt x="0" y="0"/>
                  </a:moveTo>
                  <a:lnTo>
                    <a:pt x="1189631" y="0"/>
                  </a:lnTo>
                  <a:lnTo>
                    <a:pt x="1189631" y="1189632"/>
                  </a:lnTo>
                  <a:lnTo>
                    <a:pt x="0" y="1189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7" name="Freeform 87"/>
            <p:cNvSpPr/>
            <p:nvPr/>
          </p:nvSpPr>
          <p:spPr>
            <a:xfrm rot="5400000">
              <a:off x="4835714" y="2441993"/>
              <a:ext cx="1189631" cy="1189631"/>
            </a:xfrm>
            <a:custGeom>
              <a:avLst/>
              <a:gdLst/>
              <a:ahLst/>
              <a:cxnLst/>
              <a:rect l="l" t="t" r="r" b="b"/>
              <a:pathLst>
                <a:path w="1189631" h="1189631">
                  <a:moveTo>
                    <a:pt x="0" y="0"/>
                  </a:moveTo>
                  <a:lnTo>
                    <a:pt x="1189632" y="0"/>
                  </a:lnTo>
                  <a:lnTo>
                    <a:pt x="1189632" y="1189631"/>
                  </a:lnTo>
                  <a:lnTo>
                    <a:pt x="0" y="1189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1324764" y="1652517"/>
            <a:ext cx="15934536" cy="8118630"/>
          </a:xfrm>
          <a:custGeom>
            <a:avLst/>
            <a:gdLst/>
            <a:ahLst/>
            <a:cxnLst/>
            <a:rect l="l" t="t" r="r" b="b"/>
            <a:pathLst>
              <a:path w="15934536" h="8118630">
                <a:moveTo>
                  <a:pt x="0" y="0"/>
                </a:moveTo>
                <a:lnTo>
                  <a:pt x="15934536" y="0"/>
                </a:lnTo>
                <a:lnTo>
                  <a:pt x="15934536" y="8118630"/>
                </a:lnTo>
                <a:lnTo>
                  <a:pt x="0" y="8118630"/>
                </a:lnTo>
                <a:lnTo>
                  <a:pt x="0" y="0"/>
                </a:lnTo>
                <a:close/>
              </a:path>
            </a:pathLst>
          </a:custGeom>
          <a:blipFill>
            <a:blip r:embed="rId2"/>
            <a:stretch>
              <a:fillRect t="-4940" b="-5462"/>
            </a:stretch>
          </a:blipFill>
        </p:spPr>
        <p:txBody>
          <a:bodyPr/>
          <a:lstStyle/>
          <a:p>
            <a:endParaRPr lang="en-IN"/>
          </a:p>
        </p:txBody>
      </p:sp>
      <p:sp>
        <p:nvSpPr>
          <p:cNvPr id="3" name="TextBox 3"/>
          <p:cNvSpPr txBox="1"/>
          <p:nvPr/>
        </p:nvSpPr>
        <p:spPr>
          <a:xfrm>
            <a:off x="-2296299" y="641350"/>
            <a:ext cx="14075423" cy="688974"/>
          </a:xfrm>
          <a:prstGeom prst="rect">
            <a:avLst/>
          </a:prstGeom>
        </p:spPr>
        <p:txBody>
          <a:bodyPr lIns="0" tIns="0" rIns="0" bIns="0" rtlCol="0" anchor="t">
            <a:spAutoFit/>
          </a:bodyPr>
          <a:lstStyle/>
          <a:p>
            <a:pPr algn="ctr">
              <a:lnSpc>
                <a:spcPts val="5600"/>
              </a:lnSpc>
              <a:spcBef>
                <a:spcPct val="0"/>
              </a:spcBef>
            </a:pPr>
            <a:r>
              <a:rPr lang="en-US" sz="4000" u="sng" dirty="0">
                <a:solidFill>
                  <a:srgbClr val="FFFFFF"/>
                </a:solidFill>
                <a:latin typeface="Canva Sans Bold"/>
              </a:rPr>
              <a:t>DASHBOARD</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2149269" y="1619264"/>
            <a:ext cx="14797421" cy="8323550"/>
          </a:xfrm>
          <a:custGeom>
            <a:avLst/>
            <a:gdLst/>
            <a:ahLst/>
            <a:cxnLst/>
            <a:rect l="l" t="t" r="r" b="b"/>
            <a:pathLst>
              <a:path w="14797421" h="8323550">
                <a:moveTo>
                  <a:pt x="0" y="0"/>
                </a:moveTo>
                <a:lnTo>
                  <a:pt x="14797421" y="0"/>
                </a:lnTo>
                <a:lnTo>
                  <a:pt x="14797421" y="8323550"/>
                </a:lnTo>
                <a:lnTo>
                  <a:pt x="0" y="832355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94510" y="739141"/>
            <a:ext cx="14075423" cy="688974"/>
          </a:xfrm>
          <a:prstGeom prst="rect">
            <a:avLst/>
          </a:prstGeom>
        </p:spPr>
        <p:txBody>
          <a:bodyPr lIns="0" tIns="0" rIns="0" bIns="0" rtlCol="0" anchor="t">
            <a:spAutoFit/>
          </a:bodyPr>
          <a:lstStyle/>
          <a:p>
            <a:pPr algn="ctr">
              <a:lnSpc>
                <a:spcPts val="5600"/>
              </a:lnSpc>
              <a:spcBef>
                <a:spcPct val="0"/>
              </a:spcBef>
            </a:pPr>
            <a:r>
              <a:rPr lang="en-US" sz="4000" u="sng">
                <a:solidFill>
                  <a:srgbClr val="FFFFFF"/>
                </a:solidFill>
                <a:latin typeface="Canva Sans Bold"/>
              </a:rPr>
              <a:t>MANAGE COMPANY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1473471" y="1615978"/>
            <a:ext cx="15341058" cy="8221156"/>
          </a:xfrm>
          <a:custGeom>
            <a:avLst/>
            <a:gdLst/>
            <a:ahLst/>
            <a:cxnLst/>
            <a:rect l="l" t="t" r="r" b="b"/>
            <a:pathLst>
              <a:path w="15341058" h="8221156">
                <a:moveTo>
                  <a:pt x="0" y="0"/>
                </a:moveTo>
                <a:lnTo>
                  <a:pt x="15341058" y="0"/>
                </a:lnTo>
                <a:lnTo>
                  <a:pt x="15341058" y="8221156"/>
                </a:lnTo>
                <a:lnTo>
                  <a:pt x="0" y="8221156"/>
                </a:lnTo>
                <a:lnTo>
                  <a:pt x="0" y="0"/>
                </a:lnTo>
                <a:close/>
              </a:path>
            </a:pathLst>
          </a:custGeom>
          <a:blipFill>
            <a:blip r:embed="rId2"/>
            <a:stretch>
              <a:fillRect t="-3072" r="-1124" b="-3072"/>
            </a:stretch>
          </a:blipFill>
        </p:spPr>
        <p:txBody>
          <a:bodyPr/>
          <a:lstStyle/>
          <a:p>
            <a:endParaRPr lang="en-IN"/>
          </a:p>
        </p:txBody>
      </p:sp>
      <p:sp>
        <p:nvSpPr>
          <p:cNvPr id="3" name="TextBox 3"/>
          <p:cNvSpPr txBox="1"/>
          <p:nvPr/>
        </p:nvSpPr>
        <p:spPr>
          <a:xfrm>
            <a:off x="1481069" y="641350"/>
            <a:ext cx="14075423" cy="688974"/>
          </a:xfrm>
          <a:prstGeom prst="rect">
            <a:avLst/>
          </a:prstGeom>
        </p:spPr>
        <p:txBody>
          <a:bodyPr lIns="0" tIns="0" rIns="0" bIns="0" rtlCol="0" anchor="t">
            <a:spAutoFit/>
          </a:bodyPr>
          <a:lstStyle/>
          <a:p>
            <a:pPr algn="ctr">
              <a:lnSpc>
                <a:spcPts val="5600"/>
              </a:lnSpc>
              <a:spcBef>
                <a:spcPct val="0"/>
              </a:spcBef>
            </a:pPr>
            <a:r>
              <a:rPr lang="en-US" sz="4000" u="sng">
                <a:solidFill>
                  <a:srgbClr val="FFFFFF"/>
                </a:solidFill>
                <a:latin typeface="Canva Sans Bold"/>
              </a:rPr>
              <a:t>MANAGE CATEGORY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1992964" y="1619264"/>
            <a:ext cx="14619630" cy="8223542"/>
          </a:xfrm>
          <a:custGeom>
            <a:avLst/>
            <a:gdLst/>
            <a:ahLst/>
            <a:cxnLst/>
            <a:rect l="l" t="t" r="r" b="b"/>
            <a:pathLst>
              <a:path w="14619630" h="8223542">
                <a:moveTo>
                  <a:pt x="0" y="0"/>
                </a:moveTo>
                <a:lnTo>
                  <a:pt x="14619629" y="0"/>
                </a:lnTo>
                <a:lnTo>
                  <a:pt x="14619629" y="8223542"/>
                </a:lnTo>
                <a:lnTo>
                  <a:pt x="0" y="822354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481069" y="641350"/>
            <a:ext cx="14075423" cy="688974"/>
          </a:xfrm>
          <a:prstGeom prst="rect">
            <a:avLst/>
          </a:prstGeom>
        </p:spPr>
        <p:txBody>
          <a:bodyPr lIns="0" tIns="0" rIns="0" bIns="0" rtlCol="0" anchor="t">
            <a:spAutoFit/>
          </a:bodyPr>
          <a:lstStyle/>
          <a:p>
            <a:pPr algn="ctr">
              <a:lnSpc>
                <a:spcPts val="5600"/>
              </a:lnSpc>
              <a:spcBef>
                <a:spcPct val="0"/>
              </a:spcBef>
            </a:pPr>
            <a:r>
              <a:rPr lang="en-US" sz="4000" u="sng">
                <a:solidFill>
                  <a:srgbClr val="FFFFFF"/>
                </a:solidFill>
                <a:latin typeface="Canva Sans Bold"/>
              </a:rPr>
              <a:t>ADD 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4970"/>
        </a:solidFill>
        <a:effectLst/>
      </p:bgPr>
    </p:bg>
    <p:spTree>
      <p:nvGrpSpPr>
        <p:cNvPr id="1" name=""/>
        <p:cNvGrpSpPr/>
        <p:nvPr/>
      </p:nvGrpSpPr>
      <p:grpSpPr>
        <a:xfrm>
          <a:off x="0" y="0"/>
          <a:ext cx="0" cy="0"/>
          <a:chOff x="0" y="0"/>
          <a:chExt cx="0" cy="0"/>
        </a:xfrm>
      </p:grpSpPr>
      <p:grpSp>
        <p:nvGrpSpPr>
          <p:cNvPr id="15" name="Group 15"/>
          <p:cNvGrpSpPr/>
          <p:nvPr/>
        </p:nvGrpSpPr>
        <p:grpSpPr>
          <a:xfrm>
            <a:off x="16290300" y="-294492"/>
            <a:ext cx="1938000" cy="1938000"/>
            <a:chOff x="0" y="0"/>
            <a:chExt cx="2584001" cy="2584001"/>
          </a:xfrm>
        </p:grpSpPr>
        <p:sp>
          <p:nvSpPr>
            <p:cNvPr id="16" name="Freeform 16"/>
            <p:cNvSpPr/>
            <p:nvPr/>
          </p:nvSpPr>
          <p:spPr>
            <a:xfrm>
              <a:off x="1722667" y="0"/>
              <a:ext cx="861334" cy="861334"/>
            </a:xfrm>
            <a:custGeom>
              <a:avLst/>
              <a:gdLst/>
              <a:ahLst/>
              <a:cxnLst/>
              <a:rect l="l" t="t" r="r" b="b"/>
              <a:pathLst>
                <a:path w="861334" h="861334">
                  <a:moveTo>
                    <a:pt x="0" y="0"/>
                  </a:moveTo>
                  <a:lnTo>
                    <a:pt x="861334" y="0"/>
                  </a:lnTo>
                  <a:lnTo>
                    <a:pt x="861334" y="861334"/>
                  </a:lnTo>
                  <a:lnTo>
                    <a:pt x="0" y="861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Freeform 17"/>
            <p:cNvSpPr/>
            <p:nvPr/>
          </p:nvSpPr>
          <p:spPr>
            <a:xfrm>
              <a:off x="1722667" y="861334"/>
              <a:ext cx="861334" cy="861334"/>
            </a:xfrm>
            <a:custGeom>
              <a:avLst/>
              <a:gdLst/>
              <a:ahLst/>
              <a:cxnLst/>
              <a:rect l="l" t="t" r="r" b="b"/>
              <a:pathLst>
                <a:path w="861334" h="861334">
                  <a:moveTo>
                    <a:pt x="0" y="0"/>
                  </a:moveTo>
                  <a:lnTo>
                    <a:pt x="861334" y="0"/>
                  </a:lnTo>
                  <a:lnTo>
                    <a:pt x="861334" y="861333"/>
                  </a:lnTo>
                  <a:lnTo>
                    <a:pt x="0" y="861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p:cNvSpPr/>
            <p:nvPr/>
          </p:nvSpPr>
          <p:spPr>
            <a:xfrm rot="5400000" flipH="1" flipV="1">
              <a:off x="1722667" y="1722667"/>
              <a:ext cx="861334" cy="861334"/>
            </a:xfrm>
            <a:custGeom>
              <a:avLst/>
              <a:gdLst/>
              <a:ahLst/>
              <a:cxnLst/>
              <a:rect l="l" t="t" r="r" b="b"/>
              <a:pathLst>
                <a:path w="861334" h="861334">
                  <a:moveTo>
                    <a:pt x="861334" y="861334"/>
                  </a:moveTo>
                  <a:lnTo>
                    <a:pt x="0" y="861334"/>
                  </a:lnTo>
                  <a:lnTo>
                    <a:pt x="0" y="0"/>
                  </a:lnTo>
                  <a:lnTo>
                    <a:pt x="861334" y="0"/>
                  </a:lnTo>
                  <a:lnTo>
                    <a:pt x="861334" y="86133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861334" y="0"/>
              <a:ext cx="861334" cy="861334"/>
            </a:xfrm>
            <a:custGeom>
              <a:avLst/>
              <a:gdLst/>
              <a:ahLst/>
              <a:cxnLst/>
              <a:rect l="l" t="t" r="r" b="b"/>
              <a:pathLst>
                <a:path w="861334" h="861334">
                  <a:moveTo>
                    <a:pt x="0" y="0"/>
                  </a:moveTo>
                  <a:lnTo>
                    <a:pt x="861333" y="0"/>
                  </a:lnTo>
                  <a:lnTo>
                    <a:pt x="861333" y="861334"/>
                  </a:lnTo>
                  <a:lnTo>
                    <a:pt x="0" y="8613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0" name="Freeform 20"/>
            <p:cNvSpPr/>
            <p:nvPr/>
          </p:nvSpPr>
          <p:spPr>
            <a:xfrm rot="5400000">
              <a:off x="0" y="861334"/>
              <a:ext cx="861334" cy="861334"/>
            </a:xfrm>
            <a:custGeom>
              <a:avLst/>
              <a:gdLst/>
              <a:ahLst/>
              <a:cxnLst/>
              <a:rect l="l" t="t" r="r" b="b"/>
              <a:pathLst>
                <a:path w="861334" h="861334">
                  <a:moveTo>
                    <a:pt x="0" y="0"/>
                  </a:moveTo>
                  <a:lnTo>
                    <a:pt x="861334" y="0"/>
                  </a:lnTo>
                  <a:lnTo>
                    <a:pt x="861334" y="861333"/>
                  </a:lnTo>
                  <a:lnTo>
                    <a:pt x="0" y="861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rot="-10800000">
              <a:off x="861334" y="1722667"/>
              <a:ext cx="861334" cy="861334"/>
            </a:xfrm>
            <a:custGeom>
              <a:avLst/>
              <a:gdLst/>
              <a:ahLst/>
              <a:cxnLst/>
              <a:rect l="l" t="t" r="r" b="b"/>
              <a:pathLst>
                <a:path w="861334" h="861334">
                  <a:moveTo>
                    <a:pt x="0" y="0"/>
                  </a:moveTo>
                  <a:lnTo>
                    <a:pt x="861333" y="0"/>
                  </a:lnTo>
                  <a:lnTo>
                    <a:pt x="861333" y="861334"/>
                  </a:lnTo>
                  <a:lnTo>
                    <a:pt x="0" y="8613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2" name="Freeform 22"/>
            <p:cNvSpPr/>
            <p:nvPr/>
          </p:nvSpPr>
          <p:spPr>
            <a:xfrm rot="-10800000" flipH="1" flipV="1">
              <a:off x="0" y="1722667"/>
              <a:ext cx="861334" cy="861334"/>
            </a:xfrm>
            <a:custGeom>
              <a:avLst/>
              <a:gdLst/>
              <a:ahLst/>
              <a:cxnLst/>
              <a:rect l="l" t="t" r="r" b="b"/>
              <a:pathLst>
                <a:path w="861334" h="861334">
                  <a:moveTo>
                    <a:pt x="861334" y="861334"/>
                  </a:moveTo>
                  <a:lnTo>
                    <a:pt x="0" y="861334"/>
                  </a:lnTo>
                  <a:lnTo>
                    <a:pt x="0" y="0"/>
                  </a:lnTo>
                  <a:lnTo>
                    <a:pt x="861334" y="0"/>
                  </a:lnTo>
                  <a:lnTo>
                    <a:pt x="861334" y="86133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23" name="TextBox 23"/>
          <p:cNvSpPr txBox="1"/>
          <p:nvPr/>
        </p:nvSpPr>
        <p:spPr>
          <a:xfrm>
            <a:off x="3003958" y="411162"/>
            <a:ext cx="11449490" cy="1111251"/>
          </a:xfrm>
          <a:prstGeom prst="rect">
            <a:avLst/>
          </a:prstGeom>
        </p:spPr>
        <p:txBody>
          <a:bodyPr lIns="0" tIns="0" rIns="0" bIns="0" rtlCol="0" anchor="t">
            <a:spAutoFit/>
          </a:bodyPr>
          <a:lstStyle/>
          <a:p>
            <a:pPr algn="ctr">
              <a:lnSpc>
                <a:spcPts val="9099"/>
              </a:lnSpc>
              <a:spcBef>
                <a:spcPct val="0"/>
              </a:spcBef>
            </a:pPr>
            <a:r>
              <a:rPr lang="en-US" sz="6499" u="sng">
                <a:solidFill>
                  <a:srgbClr val="F5F5F5"/>
                </a:solidFill>
                <a:latin typeface="Montserrat Classic Bold"/>
              </a:rPr>
              <a:t>Uniqueness of the project</a:t>
            </a:r>
          </a:p>
        </p:txBody>
      </p:sp>
      <p:sp>
        <p:nvSpPr>
          <p:cNvPr id="24" name="TextBox 24"/>
          <p:cNvSpPr txBox="1"/>
          <p:nvPr/>
        </p:nvSpPr>
        <p:spPr>
          <a:xfrm>
            <a:off x="912713" y="2169642"/>
            <a:ext cx="16462573" cy="4674485"/>
          </a:xfrm>
          <a:prstGeom prst="rect">
            <a:avLst/>
          </a:prstGeom>
        </p:spPr>
        <p:txBody>
          <a:bodyPr lIns="0" tIns="0" rIns="0" bIns="0" rtlCol="0" anchor="t">
            <a:spAutoFit/>
          </a:bodyPr>
          <a:lstStyle/>
          <a:p>
            <a:pPr algn="just">
              <a:lnSpc>
                <a:spcPts val="4760"/>
              </a:lnSpc>
            </a:pPr>
            <a:r>
              <a:rPr lang="en-US" sz="3400" b="1" dirty="0">
                <a:solidFill>
                  <a:srgbClr val="F5F5F5"/>
                </a:solidFill>
                <a:latin typeface="Microsoft YaHei" panose="020B0503020204020204" pitchFamily="34" charset="-122"/>
                <a:ea typeface="Microsoft YaHei" panose="020B0503020204020204" pitchFamily="34" charset="-122"/>
              </a:rPr>
              <a:t>      USER ACCESS PERMISSION-</a:t>
            </a:r>
          </a:p>
          <a:p>
            <a:pPr marL="647711" lvl="1" indent="-323856" algn="just">
              <a:lnSpc>
                <a:spcPts val="4200"/>
              </a:lnSpc>
              <a:buFont typeface="Arial"/>
              <a:buChar char="•"/>
            </a:pPr>
            <a:r>
              <a:rPr lang="en-US" sz="3000" dirty="0">
                <a:solidFill>
                  <a:srgbClr val="F5F5F5"/>
                </a:solidFill>
                <a:latin typeface="Microsoft YaHei" panose="020B0503020204020204" pitchFamily="34" charset="-122"/>
                <a:ea typeface="Microsoft YaHei" panose="020B0503020204020204" pitchFamily="34" charset="-122"/>
              </a:rPr>
              <a:t>Manage Access only those users can access the website who are given the access by the admin.</a:t>
            </a:r>
          </a:p>
          <a:p>
            <a:pPr marL="690890" lvl="1" indent="-345445" algn="just">
              <a:lnSpc>
                <a:spcPts val="4480"/>
              </a:lnSpc>
              <a:buFont typeface="Arial"/>
              <a:buChar char="•"/>
            </a:pPr>
            <a:r>
              <a:rPr lang="en-US" sz="3200" dirty="0">
                <a:solidFill>
                  <a:srgbClr val="F5F5F5"/>
                </a:solidFill>
                <a:latin typeface="Microsoft YaHei" panose="020B0503020204020204" pitchFamily="34" charset="-122"/>
                <a:ea typeface="Microsoft YaHei" panose="020B0503020204020204" pitchFamily="34" charset="-122"/>
              </a:rPr>
              <a:t> This means that different users, like administrators and employees, can only access certain features based on their roles. For instance, administrators may have access to all controls, while employees may only access specific functions related to their job responsibilities. </a:t>
            </a:r>
          </a:p>
          <a:p>
            <a:pPr algn="ctr">
              <a:lnSpc>
                <a:spcPts val="5880"/>
              </a:lnSpc>
            </a:pPr>
            <a:endParaRPr lang="en-US" sz="3200" dirty="0">
              <a:solidFill>
                <a:srgbClr val="F5F5F5"/>
              </a:solidFill>
              <a:latin typeface="Canva Sans Bold"/>
            </a:endParaRPr>
          </a:p>
        </p:txBody>
      </p:sp>
      <p:sp>
        <p:nvSpPr>
          <p:cNvPr id="25" name="TextBox 25"/>
          <p:cNvSpPr txBox="1"/>
          <p:nvPr/>
        </p:nvSpPr>
        <p:spPr>
          <a:xfrm>
            <a:off x="1082123" y="6667500"/>
            <a:ext cx="3843670" cy="565411"/>
          </a:xfrm>
          <a:prstGeom prst="rect">
            <a:avLst/>
          </a:prstGeom>
        </p:spPr>
        <p:txBody>
          <a:bodyPr wrap="square" lIns="0" tIns="0" rIns="0" bIns="0" rtlCol="0" anchor="t">
            <a:spAutoFit/>
          </a:bodyPr>
          <a:lstStyle/>
          <a:p>
            <a:pPr algn="ctr">
              <a:lnSpc>
                <a:spcPts val="4760"/>
              </a:lnSpc>
              <a:spcBef>
                <a:spcPct val="0"/>
              </a:spcBef>
            </a:pPr>
            <a:r>
              <a:rPr lang="en-US" sz="3400" b="1" dirty="0">
                <a:solidFill>
                  <a:srgbClr val="F5F5F5"/>
                </a:solidFill>
                <a:latin typeface="Microsoft YaHei" panose="020B0503020204020204" pitchFamily="34" charset="-122"/>
                <a:ea typeface="Microsoft YaHei" panose="020B0503020204020204" pitchFamily="34" charset="-122"/>
              </a:rPr>
              <a:t>PRINT BILL-</a:t>
            </a:r>
          </a:p>
        </p:txBody>
      </p:sp>
      <p:sp>
        <p:nvSpPr>
          <p:cNvPr id="26" name="TextBox 26"/>
          <p:cNvSpPr txBox="1"/>
          <p:nvPr/>
        </p:nvSpPr>
        <p:spPr>
          <a:xfrm>
            <a:off x="1426721" y="7864309"/>
            <a:ext cx="16357065" cy="1607185"/>
          </a:xfrm>
          <a:prstGeom prst="rect">
            <a:avLst/>
          </a:prstGeom>
        </p:spPr>
        <p:txBody>
          <a:bodyPr lIns="0" tIns="0" rIns="0" bIns="0" rtlCol="0" anchor="t">
            <a:spAutoFit/>
          </a:bodyPr>
          <a:lstStyle/>
          <a:p>
            <a:pPr algn="just">
              <a:lnSpc>
                <a:spcPts val="4340"/>
              </a:lnSpc>
            </a:pPr>
            <a:r>
              <a:rPr lang="en-US" sz="3100" dirty="0">
                <a:solidFill>
                  <a:srgbClr val="F5F5F5"/>
                </a:solidFill>
                <a:latin typeface="Microsoft YaHei" panose="020B0503020204020204" pitchFamily="34" charset="-122"/>
                <a:ea typeface="Microsoft YaHei" panose="020B0503020204020204" pitchFamily="34" charset="-122"/>
              </a:rPr>
              <a:t> The uniqueness of the print bill feature lies in its ability to generate detailed and accurate invoices for transactions, facilitating seamless record-keeping and product management.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680741" y="2127749"/>
            <a:ext cx="16578559" cy="8159251"/>
          </a:xfrm>
          <a:custGeom>
            <a:avLst/>
            <a:gdLst/>
            <a:ahLst/>
            <a:cxnLst/>
            <a:rect l="l" t="t" r="r" b="b"/>
            <a:pathLst>
              <a:path w="16578559" h="8159251">
                <a:moveTo>
                  <a:pt x="0" y="0"/>
                </a:moveTo>
                <a:lnTo>
                  <a:pt x="16578559" y="0"/>
                </a:lnTo>
                <a:lnTo>
                  <a:pt x="16578559" y="8159251"/>
                </a:lnTo>
                <a:lnTo>
                  <a:pt x="0" y="8159251"/>
                </a:lnTo>
                <a:lnTo>
                  <a:pt x="0" y="0"/>
                </a:lnTo>
                <a:close/>
              </a:path>
            </a:pathLst>
          </a:custGeom>
          <a:blipFill>
            <a:blip r:embed="rId2"/>
            <a:stretch>
              <a:fillRect t="-7146" b="-7146"/>
            </a:stretch>
          </a:blipFill>
        </p:spPr>
        <p:txBody>
          <a:bodyPr/>
          <a:lstStyle/>
          <a:p>
            <a:endParaRPr lang="en-IN"/>
          </a:p>
        </p:txBody>
      </p:sp>
      <p:sp>
        <p:nvSpPr>
          <p:cNvPr id="3" name="TextBox 3"/>
          <p:cNvSpPr txBox="1"/>
          <p:nvPr/>
        </p:nvSpPr>
        <p:spPr>
          <a:xfrm>
            <a:off x="-3260180" y="339726"/>
            <a:ext cx="14075423" cy="688974"/>
          </a:xfrm>
          <a:prstGeom prst="rect">
            <a:avLst/>
          </a:prstGeom>
        </p:spPr>
        <p:txBody>
          <a:bodyPr lIns="0" tIns="0" rIns="0" bIns="0" rtlCol="0" anchor="t">
            <a:spAutoFit/>
          </a:bodyPr>
          <a:lstStyle/>
          <a:p>
            <a:pPr algn="ctr">
              <a:lnSpc>
                <a:spcPts val="5600"/>
              </a:lnSpc>
              <a:spcBef>
                <a:spcPct val="0"/>
              </a:spcBef>
            </a:pPr>
            <a:r>
              <a:rPr lang="en-US" sz="4000" u="sng">
                <a:solidFill>
                  <a:srgbClr val="FFFFFF"/>
                </a:solidFill>
                <a:latin typeface="Canva Sans Bold"/>
              </a:rPr>
              <a:t>USER ACCESS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3572"/>
        </a:solidFill>
        <a:effectLst/>
      </p:bgPr>
    </p:bg>
    <p:spTree>
      <p:nvGrpSpPr>
        <p:cNvPr id="1" name=""/>
        <p:cNvGrpSpPr/>
        <p:nvPr/>
      </p:nvGrpSpPr>
      <p:grpSpPr>
        <a:xfrm>
          <a:off x="0" y="0"/>
          <a:ext cx="0" cy="0"/>
          <a:chOff x="0" y="0"/>
          <a:chExt cx="0" cy="0"/>
        </a:xfrm>
      </p:grpSpPr>
      <p:sp>
        <p:nvSpPr>
          <p:cNvPr id="2" name="Freeform 2"/>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968642" y="6386092"/>
            <a:ext cx="2613061" cy="2252658"/>
            <a:chOff x="0" y="0"/>
            <a:chExt cx="991873" cy="855070"/>
          </a:xfrm>
        </p:grpSpPr>
        <p:sp>
          <p:nvSpPr>
            <p:cNvPr id="4" name="Freeform 4"/>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5" name="TextBox 5"/>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6" name="AutoShape 6"/>
          <p:cNvSpPr/>
          <p:nvPr/>
        </p:nvSpPr>
        <p:spPr>
          <a:xfrm flipV="1">
            <a:off x="2115940" y="794241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7" name="Group 7"/>
          <p:cNvGrpSpPr/>
          <p:nvPr/>
        </p:nvGrpSpPr>
        <p:grpSpPr>
          <a:xfrm>
            <a:off x="4826539" y="6386092"/>
            <a:ext cx="2613061" cy="2252658"/>
            <a:chOff x="0" y="0"/>
            <a:chExt cx="991873" cy="855070"/>
          </a:xfrm>
        </p:grpSpPr>
        <p:sp>
          <p:nvSpPr>
            <p:cNvPr id="8" name="Freeform 8"/>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9" name="TextBox 9"/>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0" name="AutoShape 10"/>
          <p:cNvSpPr/>
          <p:nvPr/>
        </p:nvSpPr>
        <p:spPr>
          <a:xfrm flipV="1">
            <a:off x="4973837" y="794241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1" name="Group 11"/>
          <p:cNvGrpSpPr/>
          <p:nvPr/>
        </p:nvGrpSpPr>
        <p:grpSpPr>
          <a:xfrm>
            <a:off x="7687251" y="3659332"/>
            <a:ext cx="2613061" cy="2325237"/>
            <a:chOff x="0" y="0"/>
            <a:chExt cx="991873" cy="882620"/>
          </a:xfrm>
        </p:grpSpPr>
        <p:sp>
          <p:nvSpPr>
            <p:cNvPr id="12" name="Freeform 12"/>
            <p:cNvSpPr/>
            <p:nvPr/>
          </p:nvSpPr>
          <p:spPr>
            <a:xfrm>
              <a:off x="0" y="0"/>
              <a:ext cx="991873" cy="882620"/>
            </a:xfrm>
            <a:custGeom>
              <a:avLst/>
              <a:gdLst/>
              <a:ahLst/>
              <a:cxnLst/>
              <a:rect l="l" t="t" r="r" b="b"/>
              <a:pathLst>
                <a:path w="991873" h="882620">
                  <a:moveTo>
                    <a:pt x="0" y="0"/>
                  </a:moveTo>
                  <a:lnTo>
                    <a:pt x="991873" y="0"/>
                  </a:lnTo>
                  <a:lnTo>
                    <a:pt x="991873" y="882620"/>
                  </a:lnTo>
                  <a:lnTo>
                    <a:pt x="0" y="882620"/>
                  </a:lnTo>
                  <a:close/>
                </a:path>
              </a:pathLst>
            </a:custGeom>
            <a:solidFill>
              <a:srgbClr val="145DA0"/>
            </a:solidFill>
            <a:ln w="9525" cap="sq">
              <a:solidFill>
                <a:srgbClr val="FFFFFF"/>
              </a:solidFill>
              <a:prstDash val="solid"/>
              <a:miter/>
            </a:ln>
          </p:spPr>
          <p:txBody>
            <a:bodyPr/>
            <a:lstStyle/>
            <a:p>
              <a:endParaRPr lang="en-IN"/>
            </a:p>
          </p:txBody>
        </p:sp>
        <p:sp>
          <p:nvSpPr>
            <p:cNvPr id="13" name="TextBox 13"/>
            <p:cNvSpPr txBox="1"/>
            <p:nvPr/>
          </p:nvSpPr>
          <p:spPr>
            <a:xfrm>
              <a:off x="0" y="-38100"/>
              <a:ext cx="991873" cy="920720"/>
            </a:xfrm>
            <a:prstGeom prst="rect">
              <a:avLst/>
            </a:prstGeom>
          </p:spPr>
          <p:txBody>
            <a:bodyPr lIns="50800" tIns="50800" rIns="50800" bIns="50800" rtlCol="0" anchor="ctr"/>
            <a:lstStyle/>
            <a:p>
              <a:pPr algn="ctr">
                <a:lnSpc>
                  <a:spcPts val="3483"/>
                </a:lnSpc>
              </a:pPr>
              <a:endParaRPr/>
            </a:p>
          </p:txBody>
        </p:sp>
      </p:grpSp>
      <p:sp>
        <p:nvSpPr>
          <p:cNvPr id="14" name="AutoShape 14"/>
          <p:cNvSpPr/>
          <p:nvPr/>
        </p:nvSpPr>
        <p:spPr>
          <a:xfrm flipV="1">
            <a:off x="7834548" y="5155821"/>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5" name="Group 15"/>
          <p:cNvGrpSpPr/>
          <p:nvPr/>
        </p:nvGrpSpPr>
        <p:grpSpPr>
          <a:xfrm>
            <a:off x="7687251" y="6386092"/>
            <a:ext cx="2613061" cy="2252658"/>
            <a:chOff x="0" y="0"/>
            <a:chExt cx="991873" cy="855070"/>
          </a:xfrm>
        </p:grpSpPr>
        <p:sp>
          <p:nvSpPr>
            <p:cNvPr id="16" name="Freeform 16"/>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7" name="TextBox 17"/>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8" name="AutoShape 18"/>
          <p:cNvSpPr/>
          <p:nvPr/>
        </p:nvSpPr>
        <p:spPr>
          <a:xfrm flipV="1">
            <a:off x="7834548" y="794241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9" name="Group 19"/>
          <p:cNvGrpSpPr/>
          <p:nvPr/>
        </p:nvGrpSpPr>
        <p:grpSpPr>
          <a:xfrm>
            <a:off x="10614637" y="3656660"/>
            <a:ext cx="2613061" cy="2270750"/>
            <a:chOff x="0" y="0"/>
            <a:chExt cx="1042803" cy="906195"/>
          </a:xfrm>
        </p:grpSpPr>
        <p:sp>
          <p:nvSpPr>
            <p:cNvPr id="20" name="Freeform 20"/>
            <p:cNvSpPr/>
            <p:nvPr/>
          </p:nvSpPr>
          <p:spPr>
            <a:xfrm>
              <a:off x="0" y="0"/>
              <a:ext cx="1042803" cy="906195"/>
            </a:xfrm>
            <a:custGeom>
              <a:avLst/>
              <a:gdLst/>
              <a:ahLst/>
              <a:cxnLst/>
              <a:rect l="l" t="t" r="r" b="b"/>
              <a:pathLst>
                <a:path w="1042803" h="906195">
                  <a:moveTo>
                    <a:pt x="0" y="0"/>
                  </a:moveTo>
                  <a:lnTo>
                    <a:pt x="1042803" y="0"/>
                  </a:lnTo>
                  <a:lnTo>
                    <a:pt x="1042803" y="906195"/>
                  </a:lnTo>
                  <a:lnTo>
                    <a:pt x="0" y="906195"/>
                  </a:lnTo>
                  <a:close/>
                </a:path>
              </a:pathLst>
            </a:custGeom>
            <a:solidFill>
              <a:srgbClr val="145DA0"/>
            </a:solidFill>
            <a:ln w="9525" cap="sq">
              <a:solidFill>
                <a:srgbClr val="FFFFFF"/>
              </a:solidFill>
              <a:prstDash val="solid"/>
              <a:miter/>
            </a:ln>
          </p:spPr>
          <p:txBody>
            <a:bodyPr/>
            <a:lstStyle/>
            <a:p>
              <a:endParaRPr lang="en-IN"/>
            </a:p>
          </p:txBody>
        </p:sp>
        <p:sp>
          <p:nvSpPr>
            <p:cNvPr id="21" name="TextBox 21"/>
            <p:cNvSpPr txBox="1"/>
            <p:nvPr/>
          </p:nvSpPr>
          <p:spPr>
            <a:xfrm>
              <a:off x="0" y="-38100"/>
              <a:ext cx="1042803" cy="944295"/>
            </a:xfrm>
            <a:prstGeom prst="rect">
              <a:avLst/>
            </a:prstGeom>
          </p:spPr>
          <p:txBody>
            <a:bodyPr lIns="50800" tIns="50800" rIns="50800" bIns="50800" rtlCol="0" anchor="ctr"/>
            <a:lstStyle/>
            <a:p>
              <a:pPr algn="ctr">
                <a:lnSpc>
                  <a:spcPts val="3483"/>
                </a:lnSpc>
              </a:pPr>
              <a:endParaRPr/>
            </a:p>
          </p:txBody>
        </p:sp>
      </p:grpSp>
      <p:sp>
        <p:nvSpPr>
          <p:cNvPr id="22" name="AutoShape 22"/>
          <p:cNvSpPr/>
          <p:nvPr/>
        </p:nvSpPr>
        <p:spPr>
          <a:xfrm flipV="1">
            <a:off x="10819606" y="5174871"/>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23" name="Group 23"/>
          <p:cNvGrpSpPr/>
          <p:nvPr/>
        </p:nvGrpSpPr>
        <p:grpSpPr>
          <a:xfrm>
            <a:off x="13500386" y="3638970"/>
            <a:ext cx="2619772" cy="2288440"/>
            <a:chOff x="0" y="0"/>
            <a:chExt cx="1045481" cy="913255"/>
          </a:xfrm>
        </p:grpSpPr>
        <p:sp>
          <p:nvSpPr>
            <p:cNvPr id="24" name="Freeform 24"/>
            <p:cNvSpPr/>
            <p:nvPr/>
          </p:nvSpPr>
          <p:spPr>
            <a:xfrm>
              <a:off x="0" y="0"/>
              <a:ext cx="1045481" cy="913255"/>
            </a:xfrm>
            <a:custGeom>
              <a:avLst/>
              <a:gdLst/>
              <a:ahLst/>
              <a:cxnLst/>
              <a:rect l="l" t="t" r="r" b="b"/>
              <a:pathLst>
                <a:path w="1045481" h="913255">
                  <a:moveTo>
                    <a:pt x="0" y="0"/>
                  </a:moveTo>
                  <a:lnTo>
                    <a:pt x="1045481" y="0"/>
                  </a:lnTo>
                  <a:lnTo>
                    <a:pt x="1045481" y="913255"/>
                  </a:lnTo>
                  <a:lnTo>
                    <a:pt x="0" y="913255"/>
                  </a:lnTo>
                  <a:close/>
                </a:path>
              </a:pathLst>
            </a:custGeom>
            <a:solidFill>
              <a:srgbClr val="145DA0"/>
            </a:solidFill>
            <a:ln w="9525" cap="sq">
              <a:solidFill>
                <a:srgbClr val="FFFFFF"/>
              </a:solidFill>
              <a:prstDash val="solid"/>
              <a:miter/>
            </a:ln>
          </p:spPr>
          <p:txBody>
            <a:bodyPr/>
            <a:lstStyle/>
            <a:p>
              <a:endParaRPr lang="en-IN"/>
            </a:p>
          </p:txBody>
        </p:sp>
        <p:sp>
          <p:nvSpPr>
            <p:cNvPr id="25" name="TextBox 25"/>
            <p:cNvSpPr txBox="1"/>
            <p:nvPr/>
          </p:nvSpPr>
          <p:spPr>
            <a:xfrm>
              <a:off x="0" y="-38100"/>
              <a:ext cx="1045481" cy="951355"/>
            </a:xfrm>
            <a:prstGeom prst="rect">
              <a:avLst/>
            </a:prstGeom>
          </p:spPr>
          <p:txBody>
            <a:bodyPr lIns="50800" tIns="50800" rIns="50800" bIns="50800" rtlCol="0" anchor="ctr"/>
            <a:lstStyle/>
            <a:p>
              <a:pPr algn="ctr">
                <a:lnSpc>
                  <a:spcPts val="3483"/>
                </a:lnSpc>
              </a:pPr>
              <a:endParaRPr/>
            </a:p>
          </p:txBody>
        </p:sp>
      </p:grpSp>
      <p:sp>
        <p:nvSpPr>
          <p:cNvPr id="26" name="AutoShape 26"/>
          <p:cNvSpPr/>
          <p:nvPr/>
        </p:nvSpPr>
        <p:spPr>
          <a:xfrm>
            <a:off x="13708710" y="5155821"/>
            <a:ext cx="2203125" cy="0"/>
          </a:xfrm>
          <a:prstGeom prst="line">
            <a:avLst/>
          </a:prstGeom>
          <a:ln w="38100" cap="flat">
            <a:solidFill>
              <a:srgbClr val="FFFFFF"/>
            </a:solidFill>
            <a:prstDash val="solid"/>
            <a:headEnd type="none" w="sm" len="sm"/>
            <a:tailEnd type="none" w="sm" len="sm"/>
          </a:ln>
        </p:spPr>
        <p:txBody>
          <a:bodyPr/>
          <a:lstStyle/>
          <a:p>
            <a:endParaRPr lang="en-IN"/>
          </a:p>
        </p:txBody>
      </p:sp>
      <p:sp>
        <p:nvSpPr>
          <p:cNvPr id="27" name="TextBox 27"/>
          <p:cNvSpPr txBox="1"/>
          <p:nvPr/>
        </p:nvSpPr>
        <p:spPr>
          <a:xfrm>
            <a:off x="10796497" y="2504148"/>
            <a:ext cx="8437330" cy="1155184"/>
          </a:xfrm>
          <a:prstGeom prst="rect">
            <a:avLst/>
          </a:prstGeom>
        </p:spPr>
        <p:txBody>
          <a:bodyPr lIns="0" tIns="0" rIns="0" bIns="0" rtlCol="0" anchor="t">
            <a:spAutoFit/>
          </a:bodyPr>
          <a:lstStyle/>
          <a:p>
            <a:pPr marL="0" lvl="0" indent="0" algn="ctr">
              <a:lnSpc>
                <a:spcPts val="9154"/>
              </a:lnSpc>
              <a:spcBef>
                <a:spcPct val="0"/>
              </a:spcBef>
            </a:pPr>
            <a:endParaRPr/>
          </a:p>
        </p:txBody>
      </p:sp>
      <p:sp>
        <p:nvSpPr>
          <p:cNvPr id="28" name="TextBox 28"/>
          <p:cNvSpPr txBox="1"/>
          <p:nvPr/>
        </p:nvSpPr>
        <p:spPr>
          <a:xfrm>
            <a:off x="10943794" y="5458186"/>
            <a:ext cx="2318467" cy="295562"/>
          </a:xfrm>
          <a:prstGeom prst="rect">
            <a:avLst/>
          </a:prstGeom>
        </p:spPr>
        <p:txBody>
          <a:bodyPr lIns="0" tIns="0" rIns="0" bIns="0" rtlCol="0" anchor="t">
            <a:spAutoFit/>
          </a:bodyPr>
          <a:lstStyle/>
          <a:p>
            <a:pPr algn="ctr">
              <a:lnSpc>
                <a:spcPts val="2477"/>
              </a:lnSpc>
            </a:pPr>
            <a:r>
              <a:rPr lang="en-US" sz="1795">
                <a:solidFill>
                  <a:srgbClr val="FFFFFF"/>
                </a:solidFill>
                <a:latin typeface="DM Sans"/>
              </a:rPr>
              <a:t>OBJECTIVE</a:t>
            </a:r>
          </a:p>
        </p:txBody>
      </p:sp>
      <p:sp>
        <p:nvSpPr>
          <p:cNvPr id="29" name="TextBox 29"/>
          <p:cNvSpPr txBox="1"/>
          <p:nvPr/>
        </p:nvSpPr>
        <p:spPr>
          <a:xfrm>
            <a:off x="11257800" y="3793227"/>
            <a:ext cx="1690455" cy="921829"/>
          </a:xfrm>
          <a:prstGeom prst="rect">
            <a:avLst/>
          </a:prstGeom>
        </p:spPr>
        <p:txBody>
          <a:bodyPr lIns="0" tIns="0" rIns="0" bIns="0" rtlCol="0" anchor="t">
            <a:spAutoFit/>
          </a:bodyPr>
          <a:lstStyle/>
          <a:p>
            <a:pPr algn="ctr">
              <a:lnSpc>
                <a:spcPts val="7527"/>
              </a:lnSpc>
            </a:pPr>
            <a:r>
              <a:rPr lang="en-US" sz="5454">
                <a:solidFill>
                  <a:srgbClr val="FFFFFF"/>
                </a:solidFill>
                <a:latin typeface="DM Sans Bold"/>
              </a:rPr>
              <a:t>04</a:t>
            </a:r>
          </a:p>
        </p:txBody>
      </p:sp>
      <p:sp>
        <p:nvSpPr>
          <p:cNvPr id="30" name="TextBox 30"/>
          <p:cNvSpPr txBox="1"/>
          <p:nvPr/>
        </p:nvSpPr>
        <p:spPr>
          <a:xfrm>
            <a:off x="13728986" y="5221557"/>
            <a:ext cx="2318467" cy="603595"/>
          </a:xfrm>
          <a:prstGeom prst="rect">
            <a:avLst/>
          </a:prstGeom>
        </p:spPr>
        <p:txBody>
          <a:bodyPr lIns="0" tIns="0" rIns="0" bIns="0" rtlCol="0" anchor="t">
            <a:spAutoFit/>
          </a:bodyPr>
          <a:lstStyle/>
          <a:p>
            <a:pPr algn="ctr">
              <a:lnSpc>
                <a:spcPts val="2477"/>
              </a:lnSpc>
            </a:pPr>
            <a:r>
              <a:rPr lang="en-US" sz="1795">
                <a:solidFill>
                  <a:srgbClr val="FFFFFF"/>
                </a:solidFill>
                <a:latin typeface="DM Sans"/>
              </a:rPr>
              <a:t>PROBLEM STATEMENT</a:t>
            </a:r>
          </a:p>
        </p:txBody>
      </p:sp>
      <p:sp>
        <p:nvSpPr>
          <p:cNvPr id="31" name="TextBox 31"/>
          <p:cNvSpPr txBox="1"/>
          <p:nvPr/>
        </p:nvSpPr>
        <p:spPr>
          <a:xfrm>
            <a:off x="13923024" y="4043493"/>
            <a:ext cx="1690455" cy="921829"/>
          </a:xfrm>
          <a:prstGeom prst="rect">
            <a:avLst/>
          </a:prstGeom>
        </p:spPr>
        <p:txBody>
          <a:bodyPr lIns="0" tIns="0" rIns="0" bIns="0" rtlCol="0" anchor="t">
            <a:spAutoFit/>
          </a:bodyPr>
          <a:lstStyle/>
          <a:p>
            <a:pPr algn="ctr">
              <a:lnSpc>
                <a:spcPts val="7527"/>
              </a:lnSpc>
            </a:pPr>
            <a:r>
              <a:rPr lang="en-US" sz="5454">
                <a:solidFill>
                  <a:srgbClr val="FFFFFF"/>
                </a:solidFill>
                <a:latin typeface="DM Sans Bold"/>
              </a:rPr>
              <a:t>05</a:t>
            </a:r>
          </a:p>
        </p:txBody>
      </p:sp>
      <p:sp>
        <p:nvSpPr>
          <p:cNvPr id="32" name="TextBox 32"/>
          <p:cNvSpPr txBox="1"/>
          <p:nvPr/>
        </p:nvSpPr>
        <p:spPr>
          <a:xfrm>
            <a:off x="2115940" y="809780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TIMELINE</a:t>
            </a:r>
          </a:p>
        </p:txBody>
      </p:sp>
      <p:sp>
        <p:nvSpPr>
          <p:cNvPr id="33" name="TextBox 33"/>
          <p:cNvSpPr txBox="1"/>
          <p:nvPr/>
        </p:nvSpPr>
        <p:spPr>
          <a:xfrm>
            <a:off x="2429946" y="6527851"/>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
        <p:nvSpPr>
          <p:cNvPr id="34" name="TextBox 34"/>
          <p:cNvSpPr txBox="1"/>
          <p:nvPr/>
        </p:nvSpPr>
        <p:spPr>
          <a:xfrm>
            <a:off x="4973837" y="809780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Flowchart</a:t>
            </a:r>
          </a:p>
        </p:txBody>
      </p:sp>
      <p:sp>
        <p:nvSpPr>
          <p:cNvPr id="35" name="TextBox 35"/>
          <p:cNvSpPr txBox="1"/>
          <p:nvPr/>
        </p:nvSpPr>
        <p:spPr>
          <a:xfrm>
            <a:off x="5287843" y="6527851"/>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07</a:t>
            </a:r>
          </a:p>
        </p:txBody>
      </p:sp>
      <p:sp>
        <p:nvSpPr>
          <p:cNvPr id="36" name="TextBox 36"/>
          <p:cNvSpPr txBox="1"/>
          <p:nvPr/>
        </p:nvSpPr>
        <p:spPr>
          <a:xfrm>
            <a:off x="7834548" y="5311213"/>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INTRODUCTION</a:t>
            </a:r>
          </a:p>
        </p:txBody>
      </p:sp>
      <p:sp>
        <p:nvSpPr>
          <p:cNvPr id="37" name="TextBox 37"/>
          <p:cNvSpPr txBox="1"/>
          <p:nvPr/>
        </p:nvSpPr>
        <p:spPr>
          <a:xfrm>
            <a:off x="8148554" y="3741260"/>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38" name="TextBox 38"/>
          <p:cNvSpPr txBox="1"/>
          <p:nvPr/>
        </p:nvSpPr>
        <p:spPr>
          <a:xfrm>
            <a:off x="7834548" y="799610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Website Layout</a:t>
            </a:r>
          </a:p>
        </p:txBody>
      </p:sp>
      <p:sp>
        <p:nvSpPr>
          <p:cNvPr id="39" name="TextBox 39"/>
          <p:cNvSpPr txBox="1"/>
          <p:nvPr/>
        </p:nvSpPr>
        <p:spPr>
          <a:xfrm>
            <a:off x="8148554" y="6527851"/>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08</a:t>
            </a:r>
          </a:p>
        </p:txBody>
      </p:sp>
      <p:grpSp>
        <p:nvGrpSpPr>
          <p:cNvPr id="40" name="Group 40"/>
          <p:cNvGrpSpPr/>
          <p:nvPr/>
        </p:nvGrpSpPr>
        <p:grpSpPr>
          <a:xfrm>
            <a:off x="1968642" y="3711388"/>
            <a:ext cx="2580338" cy="2273181"/>
            <a:chOff x="0" y="0"/>
            <a:chExt cx="979452" cy="862860"/>
          </a:xfrm>
        </p:grpSpPr>
        <p:sp>
          <p:nvSpPr>
            <p:cNvPr id="41" name="Freeform 41"/>
            <p:cNvSpPr/>
            <p:nvPr/>
          </p:nvSpPr>
          <p:spPr>
            <a:xfrm>
              <a:off x="0" y="0"/>
              <a:ext cx="979452" cy="862860"/>
            </a:xfrm>
            <a:custGeom>
              <a:avLst/>
              <a:gdLst/>
              <a:ahLst/>
              <a:cxnLst/>
              <a:rect l="l" t="t" r="r" b="b"/>
              <a:pathLst>
                <a:path w="979452" h="862860">
                  <a:moveTo>
                    <a:pt x="0" y="0"/>
                  </a:moveTo>
                  <a:lnTo>
                    <a:pt x="979452" y="0"/>
                  </a:lnTo>
                  <a:lnTo>
                    <a:pt x="979452"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42" name="TextBox 42"/>
            <p:cNvSpPr txBox="1"/>
            <p:nvPr/>
          </p:nvSpPr>
          <p:spPr>
            <a:xfrm>
              <a:off x="0" y="-38100"/>
              <a:ext cx="979452" cy="900960"/>
            </a:xfrm>
            <a:prstGeom prst="rect">
              <a:avLst/>
            </a:prstGeom>
          </p:spPr>
          <p:txBody>
            <a:bodyPr lIns="50800" tIns="50800" rIns="50800" bIns="50800" rtlCol="0" anchor="ctr"/>
            <a:lstStyle/>
            <a:p>
              <a:pPr algn="ctr">
                <a:lnSpc>
                  <a:spcPts val="3483"/>
                </a:lnSpc>
              </a:pPr>
              <a:endParaRPr/>
            </a:p>
          </p:txBody>
        </p:sp>
      </p:grpSp>
      <p:sp>
        <p:nvSpPr>
          <p:cNvPr id="43" name="AutoShape 43"/>
          <p:cNvSpPr/>
          <p:nvPr/>
        </p:nvSpPr>
        <p:spPr>
          <a:xfrm flipV="1">
            <a:off x="2114095" y="5250132"/>
            <a:ext cx="217553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44" name="Group 44"/>
          <p:cNvGrpSpPr/>
          <p:nvPr/>
        </p:nvGrpSpPr>
        <p:grpSpPr>
          <a:xfrm>
            <a:off x="4790750" y="3693811"/>
            <a:ext cx="2580338" cy="2273181"/>
            <a:chOff x="0" y="0"/>
            <a:chExt cx="979452" cy="862860"/>
          </a:xfrm>
        </p:grpSpPr>
        <p:sp>
          <p:nvSpPr>
            <p:cNvPr id="45" name="Freeform 45"/>
            <p:cNvSpPr/>
            <p:nvPr/>
          </p:nvSpPr>
          <p:spPr>
            <a:xfrm>
              <a:off x="0" y="0"/>
              <a:ext cx="979452" cy="862860"/>
            </a:xfrm>
            <a:custGeom>
              <a:avLst/>
              <a:gdLst/>
              <a:ahLst/>
              <a:cxnLst/>
              <a:rect l="l" t="t" r="r" b="b"/>
              <a:pathLst>
                <a:path w="979452" h="862860">
                  <a:moveTo>
                    <a:pt x="0" y="0"/>
                  </a:moveTo>
                  <a:lnTo>
                    <a:pt x="979452" y="0"/>
                  </a:lnTo>
                  <a:lnTo>
                    <a:pt x="979452"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46" name="TextBox 46"/>
            <p:cNvSpPr txBox="1"/>
            <p:nvPr/>
          </p:nvSpPr>
          <p:spPr>
            <a:xfrm>
              <a:off x="0" y="-38100"/>
              <a:ext cx="979452" cy="900960"/>
            </a:xfrm>
            <a:prstGeom prst="rect">
              <a:avLst/>
            </a:prstGeom>
          </p:spPr>
          <p:txBody>
            <a:bodyPr lIns="50800" tIns="50800" rIns="50800" bIns="50800" rtlCol="0" anchor="ctr"/>
            <a:lstStyle/>
            <a:p>
              <a:pPr algn="ctr">
                <a:lnSpc>
                  <a:spcPts val="3483"/>
                </a:lnSpc>
              </a:pPr>
              <a:endParaRPr/>
            </a:p>
          </p:txBody>
        </p:sp>
      </p:grpSp>
      <p:sp>
        <p:nvSpPr>
          <p:cNvPr id="47" name="AutoShape 47"/>
          <p:cNvSpPr/>
          <p:nvPr/>
        </p:nvSpPr>
        <p:spPr>
          <a:xfrm>
            <a:off x="4936203" y="5250132"/>
            <a:ext cx="2175535" cy="0"/>
          </a:xfrm>
          <a:prstGeom prst="line">
            <a:avLst/>
          </a:prstGeom>
          <a:ln w="38100" cap="flat">
            <a:solidFill>
              <a:srgbClr val="FFFFFF"/>
            </a:solidFill>
            <a:prstDash val="solid"/>
            <a:headEnd type="none" w="sm" len="sm"/>
            <a:tailEnd type="none" w="sm" len="sm"/>
          </a:ln>
        </p:spPr>
        <p:txBody>
          <a:bodyPr/>
          <a:lstStyle/>
          <a:p>
            <a:endParaRPr lang="en-IN"/>
          </a:p>
        </p:txBody>
      </p:sp>
      <p:sp>
        <p:nvSpPr>
          <p:cNvPr id="48" name="TextBox 48"/>
          <p:cNvSpPr txBox="1"/>
          <p:nvPr/>
        </p:nvSpPr>
        <p:spPr>
          <a:xfrm>
            <a:off x="4558641" y="1048094"/>
            <a:ext cx="8331670" cy="1227368"/>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      OVERVIEW</a:t>
            </a:r>
          </a:p>
        </p:txBody>
      </p:sp>
      <p:sp>
        <p:nvSpPr>
          <p:cNvPr id="49" name="TextBox 49"/>
          <p:cNvSpPr txBox="1"/>
          <p:nvPr/>
        </p:nvSpPr>
        <p:spPr>
          <a:xfrm>
            <a:off x="2114095" y="5405523"/>
            <a:ext cx="2289433"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rPr>
              <a:t>TOPIC</a:t>
            </a:r>
          </a:p>
        </p:txBody>
      </p:sp>
      <p:sp>
        <p:nvSpPr>
          <p:cNvPr id="50" name="TextBox 50"/>
          <p:cNvSpPr txBox="1"/>
          <p:nvPr/>
        </p:nvSpPr>
        <p:spPr>
          <a:xfrm>
            <a:off x="2424169" y="3835570"/>
            <a:ext cx="1669286"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51" name="TextBox 51"/>
          <p:cNvSpPr txBox="1"/>
          <p:nvPr/>
        </p:nvSpPr>
        <p:spPr>
          <a:xfrm>
            <a:off x="4936203" y="5405523"/>
            <a:ext cx="2289433"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OUR TEAM</a:t>
            </a:r>
          </a:p>
        </p:txBody>
      </p:sp>
      <p:sp>
        <p:nvSpPr>
          <p:cNvPr id="52" name="TextBox 52"/>
          <p:cNvSpPr txBox="1"/>
          <p:nvPr/>
        </p:nvSpPr>
        <p:spPr>
          <a:xfrm>
            <a:off x="5246277" y="3835570"/>
            <a:ext cx="1669286"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grpSp>
        <p:nvGrpSpPr>
          <p:cNvPr id="53" name="Group 53"/>
          <p:cNvGrpSpPr/>
          <p:nvPr/>
        </p:nvGrpSpPr>
        <p:grpSpPr>
          <a:xfrm>
            <a:off x="10796497" y="6365569"/>
            <a:ext cx="2613061" cy="2273181"/>
            <a:chOff x="0" y="0"/>
            <a:chExt cx="991873" cy="862860"/>
          </a:xfrm>
        </p:grpSpPr>
        <p:sp>
          <p:nvSpPr>
            <p:cNvPr id="54" name="Freeform 54"/>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55" name="TextBox 55"/>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6" name="AutoShape 56"/>
          <p:cNvSpPr/>
          <p:nvPr/>
        </p:nvSpPr>
        <p:spPr>
          <a:xfrm flipV="1">
            <a:off x="11063674" y="7902840"/>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57" name="Group 57"/>
          <p:cNvGrpSpPr/>
          <p:nvPr/>
        </p:nvGrpSpPr>
        <p:grpSpPr>
          <a:xfrm>
            <a:off x="13654394" y="6365569"/>
            <a:ext cx="2613061" cy="2273181"/>
            <a:chOff x="0" y="0"/>
            <a:chExt cx="991873" cy="862860"/>
          </a:xfrm>
        </p:grpSpPr>
        <p:sp>
          <p:nvSpPr>
            <p:cNvPr id="58" name="Freeform 58"/>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59" name="TextBox 59"/>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60" name="AutoShape 60"/>
          <p:cNvSpPr/>
          <p:nvPr/>
        </p:nvSpPr>
        <p:spPr>
          <a:xfrm>
            <a:off x="13801691" y="7921890"/>
            <a:ext cx="2203125" cy="0"/>
          </a:xfrm>
          <a:prstGeom prst="line">
            <a:avLst/>
          </a:prstGeom>
          <a:ln w="38100" cap="flat">
            <a:solidFill>
              <a:srgbClr val="FFFFFF"/>
            </a:solidFill>
            <a:prstDash val="solid"/>
            <a:headEnd type="none" w="sm" len="sm"/>
            <a:tailEnd type="none" w="sm" len="sm"/>
          </a:ln>
        </p:spPr>
        <p:txBody>
          <a:bodyPr/>
          <a:lstStyle/>
          <a:p>
            <a:endParaRPr lang="en-IN"/>
          </a:p>
        </p:txBody>
      </p:sp>
      <p:sp>
        <p:nvSpPr>
          <p:cNvPr id="61" name="TextBox 61"/>
          <p:cNvSpPr txBox="1"/>
          <p:nvPr/>
        </p:nvSpPr>
        <p:spPr>
          <a:xfrm>
            <a:off x="10948331" y="799610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SOFTWARE REQUIREMENTS</a:t>
            </a:r>
          </a:p>
        </p:txBody>
      </p:sp>
      <p:sp>
        <p:nvSpPr>
          <p:cNvPr id="62" name="TextBox 62"/>
          <p:cNvSpPr txBox="1"/>
          <p:nvPr/>
        </p:nvSpPr>
        <p:spPr>
          <a:xfrm>
            <a:off x="13801691" y="8077281"/>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Methodology</a:t>
            </a:r>
          </a:p>
        </p:txBody>
      </p:sp>
      <p:sp>
        <p:nvSpPr>
          <p:cNvPr id="63" name="TextBox 63"/>
          <p:cNvSpPr txBox="1"/>
          <p:nvPr/>
        </p:nvSpPr>
        <p:spPr>
          <a:xfrm>
            <a:off x="11262337" y="6527851"/>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09</a:t>
            </a:r>
          </a:p>
        </p:txBody>
      </p:sp>
      <p:sp>
        <p:nvSpPr>
          <p:cNvPr id="64" name="Freeform 64"/>
          <p:cNvSpPr/>
          <p:nvPr/>
        </p:nvSpPr>
        <p:spPr>
          <a:xfrm>
            <a:off x="1968642" y="625928"/>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5" name="TextBox 65"/>
          <p:cNvSpPr txBox="1"/>
          <p:nvPr/>
        </p:nvSpPr>
        <p:spPr>
          <a:xfrm>
            <a:off x="13965045" y="6710338"/>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a:off x="1481069" y="1619264"/>
            <a:ext cx="15439187" cy="7960251"/>
          </a:xfrm>
          <a:custGeom>
            <a:avLst/>
            <a:gdLst/>
            <a:ahLst/>
            <a:cxnLst/>
            <a:rect l="l" t="t" r="r" b="b"/>
            <a:pathLst>
              <a:path w="15439187" h="7960251">
                <a:moveTo>
                  <a:pt x="0" y="0"/>
                </a:moveTo>
                <a:lnTo>
                  <a:pt x="15439187" y="0"/>
                </a:lnTo>
                <a:lnTo>
                  <a:pt x="15439187" y="7960251"/>
                </a:lnTo>
                <a:lnTo>
                  <a:pt x="0" y="7960251"/>
                </a:lnTo>
                <a:lnTo>
                  <a:pt x="0" y="0"/>
                </a:lnTo>
                <a:close/>
              </a:path>
            </a:pathLst>
          </a:custGeom>
          <a:blipFill>
            <a:blip r:embed="rId2"/>
            <a:stretch>
              <a:fillRect l="-2104" t="-9653" b="-1741"/>
            </a:stretch>
          </a:blipFill>
        </p:spPr>
        <p:txBody>
          <a:bodyPr/>
          <a:lstStyle/>
          <a:p>
            <a:endParaRPr lang="en-IN"/>
          </a:p>
        </p:txBody>
      </p:sp>
      <p:sp>
        <p:nvSpPr>
          <p:cNvPr id="3" name="TextBox 3"/>
          <p:cNvSpPr txBox="1"/>
          <p:nvPr/>
        </p:nvSpPr>
        <p:spPr>
          <a:xfrm>
            <a:off x="-4181464" y="339726"/>
            <a:ext cx="14075423" cy="688974"/>
          </a:xfrm>
          <a:prstGeom prst="rect">
            <a:avLst/>
          </a:prstGeom>
        </p:spPr>
        <p:txBody>
          <a:bodyPr lIns="0" tIns="0" rIns="0" bIns="0" rtlCol="0" anchor="t">
            <a:spAutoFit/>
          </a:bodyPr>
          <a:lstStyle/>
          <a:p>
            <a:pPr algn="ctr">
              <a:lnSpc>
                <a:spcPts val="5600"/>
              </a:lnSpc>
              <a:spcBef>
                <a:spcPct val="0"/>
              </a:spcBef>
            </a:pPr>
            <a:r>
              <a:rPr lang="en-US" sz="4000" u="sng">
                <a:solidFill>
                  <a:srgbClr val="FFFFFF"/>
                </a:solidFill>
                <a:latin typeface="Canva Sans Bold"/>
              </a:rPr>
              <a:t>PRINT BILL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F7EE8"/>
        </a:solidFill>
        <a:effectLst/>
      </p:bgPr>
    </p:bg>
    <p:spTree>
      <p:nvGrpSpPr>
        <p:cNvPr id="1" name=""/>
        <p:cNvGrpSpPr/>
        <p:nvPr/>
      </p:nvGrpSpPr>
      <p:grpSpPr>
        <a:xfrm>
          <a:off x="0" y="0"/>
          <a:ext cx="0" cy="0"/>
          <a:chOff x="0" y="0"/>
          <a:chExt cx="0" cy="0"/>
        </a:xfrm>
      </p:grpSpPr>
      <p:grpSp>
        <p:nvGrpSpPr>
          <p:cNvPr id="2" name="Group 2"/>
          <p:cNvGrpSpPr/>
          <p:nvPr/>
        </p:nvGrpSpPr>
        <p:grpSpPr>
          <a:xfrm>
            <a:off x="-46536" y="35602"/>
            <a:ext cx="19230129" cy="10287000"/>
            <a:chOff x="0" y="0"/>
            <a:chExt cx="5064725" cy="2709333"/>
          </a:xfrm>
        </p:grpSpPr>
        <p:sp>
          <p:nvSpPr>
            <p:cNvPr id="3" name="Freeform 3"/>
            <p:cNvSpPr/>
            <p:nvPr/>
          </p:nvSpPr>
          <p:spPr>
            <a:xfrm>
              <a:off x="0" y="0"/>
              <a:ext cx="5064725" cy="2709333"/>
            </a:xfrm>
            <a:custGeom>
              <a:avLst/>
              <a:gdLst/>
              <a:ahLst/>
              <a:cxnLst/>
              <a:rect l="l" t="t" r="r" b="b"/>
              <a:pathLst>
                <a:path w="5064725" h="2709333">
                  <a:moveTo>
                    <a:pt x="0" y="0"/>
                  </a:moveTo>
                  <a:lnTo>
                    <a:pt x="5064725" y="0"/>
                  </a:lnTo>
                  <a:lnTo>
                    <a:pt x="5064725" y="2709333"/>
                  </a:lnTo>
                  <a:lnTo>
                    <a:pt x="0" y="2709333"/>
                  </a:lnTo>
                  <a:close/>
                </a:path>
              </a:pathLst>
            </a:custGeom>
            <a:solidFill>
              <a:srgbClr val="5660B6"/>
            </a:solidFill>
          </p:spPr>
          <p:txBody>
            <a:bodyPr/>
            <a:lstStyle/>
            <a:p>
              <a:endParaRPr lang="en-IN"/>
            </a:p>
          </p:txBody>
        </p:sp>
        <p:sp>
          <p:nvSpPr>
            <p:cNvPr id="4" name="TextBox 4"/>
            <p:cNvSpPr txBox="1"/>
            <p:nvPr/>
          </p:nvSpPr>
          <p:spPr>
            <a:xfrm>
              <a:off x="0" y="-9525"/>
              <a:ext cx="5064725" cy="2718858"/>
            </a:xfrm>
            <a:prstGeom prst="rect">
              <a:avLst/>
            </a:prstGeom>
          </p:spPr>
          <p:txBody>
            <a:bodyPr lIns="50800" tIns="50800" rIns="50800" bIns="50800" rtlCol="0" anchor="ctr"/>
            <a:lstStyle/>
            <a:p>
              <a:pPr algn="ctr">
                <a:lnSpc>
                  <a:spcPts val="3131"/>
                </a:lnSpc>
              </a:pPr>
              <a:endParaRPr/>
            </a:p>
          </p:txBody>
        </p:sp>
      </p:grpSp>
      <p:sp>
        <p:nvSpPr>
          <p:cNvPr id="5" name="Freeform 5"/>
          <p:cNvSpPr/>
          <p:nvPr/>
        </p:nvSpPr>
        <p:spPr>
          <a:xfrm rot="-1486492">
            <a:off x="17096855" y="-1207343"/>
            <a:ext cx="5570560" cy="3387087"/>
          </a:xfrm>
          <a:custGeom>
            <a:avLst/>
            <a:gdLst/>
            <a:ahLst/>
            <a:cxnLst/>
            <a:rect l="l" t="t" r="r" b="b"/>
            <a:pathLst>
              <a:path w="5570560" h="3387087">
                <a:moveTo>
                  <a:pt x="0" y="0"/>
                </a:moveTo>
                <a:lnTo>
                  <a:pt x="5570560" y="0"/>
                </a:lnTo>
                <a:lnTo>
                  <a:pt x="5570560" y="3387087"/>
                </a:lnTo>
                <a:lnTo>
                  <a:pt x="0" y="3387087"/>
                </a:lnTo>
                <a:lnTo>
                  <a:pt x="0" y="0"/>
                </a:lnTo>
                <a:close/>
              </a:path>
            </a:pathLst>
          </a:custGeom>
          <a:blipFill>
            <a:blip r:embed="rId2"/>
            <a:stretch>
              <a:fillRect t="-32129" b="-32129"/>
            </a:stretch>
          </a:blipFill>
        </p:spPr>
        <p:txBody>
          <a:bodyPr/>
          <a:lstStyle/>
          <a:p>
            <a:endParaRPr lang="en-IN"/>
          </a:p>
        </p:txBody>
      </p:sp>
      <p:sp>
        <p:nvSpPr>
          <p:cNvPr id="7" name="TextBox 7"/>
          <p:cNvSpPr txBox="1"/>
          <p:nvPr/>
        </p:nvSpPr>
        <p:spPr>
          <a:xfrm>
            <a:off x="1028700" y="362375"/>
            <a:ext cx="5552744" cy="1141783"/>
          </a:xfrm>
          <a:prstGeom prst="rect">
            <a:avLst/>
          </a:prstGeom>
        </p:spPr>
        <p:txBody>
          <a:bodyPr lIns="0" tIns="0" rIns="0" bIns="0" rtlCol="0" anchor="t">
            <a:spAutoFit/>
          </a:bodyPr>
          <a:lstStyle/>
          <a:p>
            <a:pPr algn="ctr">
              <a:lnSpc>
                <a:spcPts val="9378"/>
              </a:lnSpc>
              <a:spcBef>
                <a:spcPct val="0"/>
              </a:spcBef>
            </a:pPr>
            <a:r>
              <a:rPr lang="en-US" sz="6698" u="sng" dirty="0" err="1">
                <a:solidFill>
                  <a:srgbClr val="F5F5F5"/>
                </a:solidFill>
                <a:latin typeface="Canva Sans Bold"/>
              </a:rPr>
              <a:t>Mehodology</a:t>
            </a:r>
            <a:endParaRPr lang="en-US" sz="6698" u="sng" dirty="0">
              <a:solidFill>
                <a:srgbClr val="F5F5F5"/>
              </a:solidFill>
              <a:latin typeface="Canva Sans Bold"/>
            </a:endParaRPr>
          </a:p>
        </p:txBody>
      </p:sp>
      <p:sp>
        <p:nvSpPr>
          <p:cNvPr id="8" name="TextBox 8"/>
          <p:cNvSpPr txBox="1"/>
          <p:nvPr/>
        </p:nvSpPr>
        <p:spPr>
          <a:xfrm>
            <a:off x="-170815" y="1756590"/>
            <a:ext cx="8071530" cy="712469"/>
          </a:xfrm>
          <a:prstGeom prst="rect">
            <a:avLst/>
          </a:prstGeom>
        </p:spPr>
        <p:txBody>
          <a:bodyPr wrap="square"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Requirement Analysis:</a:t>
            </a:r>
          </a:p>
        </p:txBody>
      </p:sp>
      <p:sp>
        <p:nvSpPr>
          <p:cNvPr id="9" name="TextBox 9"/>
          <p:cNvSpPr txBox="1"/>
          <p:nvPr/>
        </p:nvSpPr>
        <p:spPr>
          <a:xfrm>
            <a:off x="706326" y="2796996"/>
            <a:ext cx="11573246" cy="1012190"/>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This involves identifying the needs of the users, such as tracking inventory levels, managing orders, and generating reports.</a:t>
            </a:r>
          </a:p>
        </p:txBody>
      </p:sp>
      <p:sp>
        <p:nvSpPr>
          <p:cNvPr id="10" name="TextBox 10"/>
          <p:cNvSpPr txBox="1"/>
          <p:nvPr/>
        </p:nvSpPr>
        <p:spPr>
          <a:xfrm>
            <a:off x="-652980" y="4043226"/>
            <a:ext cx="7343391" cy="706540"/>
          </a:xfrm>
          <a:prstGeom prst="rect">
            <a:avLst/>
          </a:prstGeom>
        </p:spPr>
        <p:txBody>
          <a:bodyPr wrap="square"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System Design: </a:t>
            </a:r>
          </a:p>
        </p:txBody>
      </p:sp>
      <p:sp>
        <p:nvSpPr>
          <p:cNvPr id="11" name="TextBox 11"/>
          <p:cNvSpPr txBox="1"/>
          <p:nvPr/>
        </p:nvSpPr>
        <p:spPr>
          <a:xfrm>
            <a:off x="290945" y="4984295"/>
            <a:ext cx="11573246" cy="1541897"/>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 This includes defining the database schema, user interface, and functionalities of the system. Consideration should be given to scalability, security, and usability.</a:t>
            </a:r>
          </a:p>
        </p:txBody>
      </p:sp>
      <p:sp>
        <p:nvSpPr>
          <p:cNvPr id="12" name="TextBox 12"/>
          <p:cNvSpPr txBox="1"/>
          <p:nvPr/>
        </p:nvSpPr>
        <p:spPr>
          <a:xfrm>
            <a:off x="-2451731" y="6673533"/>
            <a:ext cx="11573246" cy="712469"/>
          </a:xfrm>
          <a:prstGeom prst="rect">
            <a:avLst/>
          </a:prstGeom>
        </p:spPr>
        <p:txBody>
          <a:bodyPr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Database Design:</a:t>
            </a:r>
          </a:p>
        </p:txBody>
      </p:sp>
      <p:sp>
        <p:nvSpPr>
          <p:cNvPr id="13" name="TextBox 13"/>
          <p:cNvSpPr txBox="1"/>
          <p:nvPr/>
        </p:nvSpPr>
        <p:spPr>
          <a:xfrm>
            <a:off x="290945" y="7490004"/>
            <a:ext cx="11573246" cy="1541897"/>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By creating a database schema to store all relevant data related to inventory, products, orders, customers, and transactions. such as Design tables</a:t>
            </a:r>
          </a:p>
        </p:txBody>
      </p:sp>
      <p:sp>
        <p:nvSpPr>
          <p:cNvPr id="6" name="Freeform 7">
            <a:extLst>
              <a:ext uri="{FF2B5EF4-FFF2-40B4-BE49-F238E27FC236}">
                <a16:creationId xmlns:a16="http://schemas.microsoft.com/office/drawing/2014/main" id="{3E2B45E7-4501-451C-9844-266593FEC59E}"/>
              </a:ext>
            </a:extLst>
          </p:cNvPr>
          <p:cNvSpPr/>
          <p:nvPr/>
        </p:nvSpPr>
        <p:spPr>
          <a:xfrm>
            <a:off x="12307054" y="0"/>
            <a:ext cx="8672936" cy="10287000"/>
          </a:xfrm>
          <a:custGeom>
            <a:avLst/>
            <a:gdLst/>
            <a:ahLst/>
            <a:cxnLst/>
            <a:rect l="l" t="t" r="r" b="b"/>
            <a:pathLst>
              <a:path w="8672936" h="10287000">
                <a:moveTo>
                  <a:pt x="0" y="0"/>
                </a:moveTo>
                <a:lnTo>
                  <a:pt x="8672936" y="0"/>
                </a:lnTo>
                <a:lnTo>
                  <a:pt x="8672936" y="10287000"/>
                </a:lnTo>
                <a:lnTo>
                  <a:pt x="0" y="10287000"/>
                </a:lnTo>
                <a:lnTo>
                  <a:pt x="0" y="0"/>
                </a:lnTo>
                <a:close/>
              </a:path>
            </a:pathLst>
          </a:custGeom>
          <a:blipFill>
            <a:blip r:embed="rId3"/>
            <a:stretch>
              <a:fillRect l="-74527" r="-37276"/>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9230129" cy="10287000"/>
            <a:chOff x="0" y="0"/>
            <a:chExt cx="5064725" cy="2709333"/>
          </a:xfrm>
        </p:grpSpPr>
        <p:sp>
          <p:nvSpPr>
            <p:cNvPr id="4" name="Freeform 4"/>
            <p:cNvSpPr/>
            <p:nvPr/>
          </p:nvSpPr>
          <p:spPr>
            <a:xfrm>
              <a:off x="0" y="0"/>
              <a:ext cx="5064725" cy="2709333"/>
            </a:xfrm>
            <a:custGeom>
              <a:avLst/>
              <a:gdLst/>
              <a:ahLst/>
              <a:cxnLst/>
              <a:rect l="l" t="t" r="r" b="b"/>
              <a:pathLst>
                <a:path w="5064725" h="2709333">
                  <a:moveTo>
                    <a:pt x="0" y="0"/>
                  </a:moveTo>
                  <a:lnTo>
                    <a:pt x="5064725" y="0"/>
                  </a:lnTo>
                  <a:lnTo>
                    <a:pt x="5064725" y="2709333"/>
                  </a:lnTo>
                  <a:lnTo>
                    <a:pt x="0" y="2709333"/>
                  </a:lnTo>
                  <a:close/>
                </a:path>
              </a:pathLst>
            </a:custGeom>
            <a:solidFill>
              <a:srgbClr val="5660B6"/>
            </a:solidFill>
          </p:spPr>
          <p:txBody>
            <a:bodyPr/>
            <a:lstStyle/>
            <a:p>
              <a:endParaRPr lang="en-IN"/>
            </a:p>
          </p:txBody>
        </p:sp>
        <p:sp>
          <p:nvSpPr>
            <p:cNvPr id="5" name="TextBox 5"/>
            <p:cNvSpPr txBox="1"/>
            <p:nvPr/>
          </p:nvSpPr>
          <p:spPr>
            <a:xfrm>
              <a:off x="0" y="-9525"/>
              <a:ext cx="5064725"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7096855" y="-1207343"/>
            <a:ext cx="5570560" cy="3387087"/>
          </a:xfrm>
          <a:custGeom>
            <a:avLst/>
            <a:gdLst/>
            <a:ahLst/>
            <a:cxnLst/>
            <a:rect l="l" t="t" r="r" b="b"/>
            <a:pathLst>
              <a:path w="5570560" h="3387087">
                <a:moveTo>
                  <a:pt x="0" y="0"/>
                </a:moveTo>
                <a:lnTo>
                  <a:pt x="5570560" y="0"/>
                </a:lnTo>
                <a:lnTo>
                  <a:pt x="5570560" y="3387087"/>
                </a:lnTo>
                <a:lnTo>
                  <a:pt x="0" y="3387087"/>
                </a:lnTo>
                <a:lnTo>
                  <a:pt x="0" y="0"/>
                </a:lnTo>
                <a:close/>
              </a:path>
            </a:pathLst>
          </a:custGeom>
          <a:blipFill>
            <a:blip r:embed="rId3"/>
            <a:stretch>
              <a:fillRect t="-32129" b="-32129"/>
            </a:stretch>
          </a:blipFill>
        </p:spPr>
        <p:txBody>
          <a:bodyPr/>
          <a:lstStyle/>
          <a:p>
            <a:endParaRPr lang="en-IN"/>
          </a:p>
        </p:txBody>
      </p:sp>
      <p:sp>
        <p:nvSpPr>
          <p:cNvPr id="7" name="Freeform 7"/>
          <p:cNvSpPr/>
          <p:nvPr/>
        </p:nvSpPr>
        <p:spPr>
          <a:xfrm>
            <a:off x="12307054" y="0"/>
            <a:ext cx="8672936" cy="10287000"/>
          </a:xfrm>
          <a:custGeom>
            <a:avLst/>
            <a:gdLst/>
            <a:ahLst/>
            <a:cxnLst/>
            <a:rect l="l" t="t" r="r" b="b"/>
            <a:pathLst>
              <a:path w="8672936" h="10287000">
                <a:moveTo>
                  <a:pt x="0" y="0"/>
                </a:moveTo>
                <a:lnTo>
                  <a:pt x="8672936" y="0"/>
                </a:lnTo>
                <a:lnTo>
                  <a:pt x="8672936" y="10287000"/>
                </a:lnTo>
                <a:lnTo>
                  <a:pt x="0" y="10287000"/>
                </a:lnTo>
                <a:lnTo>
                  <a:pt x="0" y="0"/>
                </a:lnTo>
                <a:close/>
              </a:path>
            </a:pathLst>
          </a:custGeom>
          <a:blipFill>
            <a:blip r:embed="rId4"/>
            <a:stretch>
              <a:fillRect l="-74527" r="-37276"/>
            </a:stretch>
          </a:blipFill>
        </p:spPr>
        <p:txBody>
          <a:bodyPr/>
          <a:lstStyle/>
          <a:p>
            <a:endParaRPr lang="en-IN"/>
          </a:p>
        </p:txBody>
      </p:sp>
      <p:sp>
        <p:nvSpPr>
          <p:cNvPr id="8" name="TextBox 8"/>
          <p:cNvSpPr txBox="1"/>
          <p:nvPr/>
        </p:nvSpPr>
        <p:spPr>
          <a:xfrm>
            <a:off x="-510453" y="3290750"/>
            <a:ext cx="7996213" cy="712469"/>
          </a:xfrm>
          <a:prstGeom prst="rect">
            <a:avLst/>
          </a:prstGeom>
        </p:spPr>
        <p:txBody>
          <a:bodyPr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Backend Development: </a:t>
            </a:r>
          </a:p>
        </p:txBody>
      </p:sp>
      <p:sp>
        <p:nvSpPr>
          <p:cNvPr id="9" name="TextBox 9"/>
          <p:cNvSpPr txBox="1"/>
          <p:nvPr/>
        </p:nvSpPr>
        <p:spPr>
          <a:xfrm>
            <a:off x="-3679685" y="6261438"/>
            <a:ext cx="11573246" cy="712469"/>
          </a:xfrm>
          <a:prstGeom prst="rect">
            <a:avLst/>
          </a:prstGeom>
        </p:spPr>
        <p:txBody>
          <a:bodyPr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Deployment: </a:t>
            </a:r>
          </a:p>
        </p:txBody>
      </p:sp>
      <p:sp>
        <p:nvSpPr>
          <p:cNvPr id="10" name="TextBox 10"/>
          <p:cNvSpPr txBox="1"/>
          <p:nvPr/>
        </p:nvSpPr>
        <p:spPr>
          <a:xfrm>
            <a:off x="364942" y="7048361"/>
            <a:ext cx="11391867" cy="1541897"/>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Deploy the inventory management system to a production environment. Configure servers, databases, and other resources necessary for the system to run smoothly. </a:t>
            </a:r>
          </a:p>
        </p:txBody>
      </p:sp>
      <p:sp>
        <p:nvSpPr>
          <p:cNvPr id="11" name="TextBox 11"/>
          <p:cNvSpPr txBox="1"/>
          <p:nvPr/>
        </p:nvSpPr>
        <p:spPr>
          <a:xfrm>
            <a:off x="-685897" y="642247"/>
            <a:ext cx="9007658" cy="712469"/>
          </a:xfrm>
          <a:prstGeom prst="rect">
            <a:avLst/>
          </a:prstGeom>
        </p:spPr>
        <p:txBody>
          <a:bodyPr wrap="square" lIns="0" tIns="0" rIns="0" bIns="0" rtlCol="0" anchor="t">
            <a:spAutoFit/>
          </a:bodyPr>
          <a:lstStyle/>
          <a:p>
            <a:pPr marL="571500" indent="-571500" algn="ctr">
              <a:lnSpc>
                <a:spcPts val="5880"/>
              </a:lnSpc>
              <a:buFont typeface="Arial" panose="020B0604020202020204" pitchFamily="34" charset="0"/>
              <a:buChar char="•"/>
            </a:pPr>
            <a:r>
              <a:rPr lang="en-US" sz="4200" dirty="0">
                <a:solidFill>
                  <a:srgbClr val="F5F5F5"/>
                </a:solidFill>
                <a:latin typeface="Canva Sans Bold"/>
              </a:rPr>
              <a:t>Frontend Development:</a:t>
            </a:r>
          </a:p>
        </p:txBody>
      </p:sp>
      <p:sp>
        <p:nvSpPr>
          <p:cNvPr id="12" name="TextBox 12"/>
          <p:cNvSpPr txBox="1"/>
          <p:nvPr/>
        </p:nvSpPr>
        <p:spPr>
          <a:xfrm>
            <a:off x="596221" y="1472110"/>
            <a:ext cx="11160588" cy="1541897"/>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This involves designing screens, forms, and menus to allow users to interact with the system effectively. Use technologies such as HTML, CSS, and JavaScript for frontend development.</a:t>
            </a:r>
          </a:p>
        </p:txBody>
      </p:sp>
      <p:sp>
        <p:nvSpPr>
          <p:cNvPr id="13" name="TextBox 13"/>
          <p:cNvSpPr txBox="1"/>
          <p:nvPr/>
        </p:nvSpPr>
        <p:spPr>
          <a:xfrm>
            <a:off x="596221" y="4165145"/>
            <a:ext cx="11160588" cy="2067682"/>
          </a:xfrm>
          <a:prstGeom prst="rect">
            <a:avLst/>
          </a:prstGeom>
        </p:spPr>
        <p:txBody>
          <a:bodyPr lIns="0" tIns="0" rIns="0" bIns="0" rtlCol="0" anchor="t">
            <a:spAutoFit/>
          </a:bodyPr>
          <a:lstStyle/>
          <a:p>
            <a:pPr algn="just">
              <a:lnSpc>
                <a:spcPts val="4060"/>
              </a:lnSpc>
            </a:pPr>
            <a:r>
              <a:rPr lang="en-US" sz="2900" dirty="0">
                <a:solidFill>
                  <a:srgbClr val="F5F5F5"/>
                </a:solidFill>
                <a:latin typeface="Canva Sans"/>
              </a:rPr>
              <a:t>This includes handling business logic, data processing, authentication, authorization, and integration with external systems. Use programming languages such as MongoDB, C++, </a:t>
            </a:r>
            <a:r>
              <a:rPr lang="en-US" sz="2900" dirty="0" err="1">
                <a:solidFill>
                  <a:srgbClr val="F5F5F5"/>
                </a:solidFill>
                <a:latin typeface="Canva Sans"/>
              </a:rPr>
              <a:t>php</a:t>
            </a:r>
            <a:endParaRPr lang="en-US" sz="2900" dirty="0">
              <a:solidFill>
                <a:srgbClr val="F5F5F5"/>
              </a:solidFill>
              <a:latin typeface="Canva Sans"/>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660B6"/>
        </a:solidFill>
        <a:effectLst/>
      </p:bgPr>
    </p:bg>
    <p:spTree>
      <p:nvGrpSpPr>
        <p:cNvPr id="1" name=""/>
        <p:cNvGrpSpPr/>
        <p:nvPr/>
      </p:nvGrpSpPr>
      <p:grpSpPr>
        <a:xfrm>
          <a:off x="0" y="0"/>
          <a:ext cx="0" cy="0"/>
          <a:chOff x="0" y="0"/>
          <a:chExt cx="0" cy="0"/>
        </a:xfrm>
      </p:grpSpPr>
      <p:grpSp>
        <p:nvGrpSpPr>
          <p:cNvPr id="2" name="Group 2"/>
          <p:cNvGrpSpPr/>
          <p:nvPr/>
        </p:nvGrpSpPr>
        <p:grpSpPr>
          <a:xfrm>
            <a:off x="12238371" y="4313789"/>
            <a:ext cx="6049629" cy="5921855"/>
            <a:chOff x="0" y="0"/>
            <a:chExt cx="8066172" cy="7895807"/>
          </a:xfrm>
        </p:grpSpPr>
        <p:pic>
          <p:nvPicPr>
            <p:cNvPr id="3" name="Picture 3"/>
            <p:cNvPicPr>
              <a:picLocks noChangeAspect="1"/>
            </p:cNvPicPr>
            <p:nvPr/>
          </p:nvPicPr>
          <p:blipFill>
            <a:blip r:embed="rId2"/>
            <a:srcRect t="1056" b="1056"/>
            <a:stretch>
              <a:fillRect/>
            </a:stretch>
          </p:blipFill>
          <p:spPr>
            <a:xfrm>
              <a:off x="0" y="0"/>
              <a:ext cx="8066172" cy="7895807"/>
            </a:xfrm>
            <a:prstGeom prst="rect">
              <a:avLst/>
            </a:prstGeom>
          </p:spPr>
        </p:pic>
      </p:grpSp>
      <p:grpSp>
        <p:nvGrpSpPr>
          <p:cNvPr id="4" name="Group 4"/>
          <p:cNvGrpSpPr/>
          <p:nvPr/>
        </p:nvGrpSpPr>
        <p:grpSpPr>
          <a:xfrm>
            <a:off x="11943046" y="-51355"/>
            <a:ext cx="6344954" cy="4192872"/>
            <a:chOff x="0" y="0"/>
            <a:chExt cx="1671099" cy="1104295"/>
          </a:xfrm>
        </p:grpSpPr>
        <p:sp>
          <p:nvSpPr>
            <p:cNvPr id="5" name="Freeform 5"/>
            <p:cNvSpPr/>
            <p:nvPr/>
          </p:nvSpPr>
          <p:spPr>
            <a:xfrm>
              <a:off x="0" y="0"/>
              <a:ext cx="1671099" cy="1104295"/>
            </a:xfrm>
            <a:custGeom>
              <a:avLst/>
              <a:gdLst/>
              <a:ahLst/>
              <a:cxnLst/>
              <a:rect l="l" t="t" r="r" b="b"/>
              <a:pathLst>
                <a:path w="1671099" h="1104295">
                  <a:moveTo>
                    <a:pt x="0" y="0"/>
                  </a:moveTo>
                  <a:lnTo>
                    <a:pt x="1671099" y="0"/>
                  </a:lnTo>
                  <a:lnTo>
                    <a:pt x="1671099" y="1104295"/>
                  </a:lnTo>
                  <a:lnTo>
                    <a:pt x="0" y="1104295"/>
                  </a:lnTo>
                  <a:close/>
                </a:path>
              </a:pathLst>
            </a:custGeom>
            <a:solidFill>
              <a:srgbClr val="434D86">
                <a:alpha val="52941"/>
              </a:srgbClr>
            </a:solidFill>
          </p:spPr>
          <p:txBody>
            <a:bodyPr/>
            <a:lstStyle/>
            <a:p>
              <a:endParaRPr lang="en-IN" dirty="0">
                <a:solidFill>
                  <a:schemeClr val="accent4">
                    <a:lumMod val="75000"/>
                  </a:schemeClr>
                </a:solidFill>
              </a:endParaRPr>
            </a:p>
          </p:txBody>
        </p:sp>
        <p:sp>
          <p:nvSpPr>
            <p:cNvPr id="6" name="TextBox 6"/>
            <p:cNvSpPr txBox="1"/>
            <p:nvPr/>
          </p:nvSpPr>
          <p:spPr>
            <a:xfrm>
              <a:off x="0" y="-28575"/>
              <a:ext cx="1671099" cy="1132870"/>
            </a:xfrm>
            <a:prstGeom prst="rect">
              <a:avLst/>
            </a:prstGeom>
          </p:spPr>
          <p:txBody>
            <a:bodyPr lIns="50800" tIns="50800" rIns="50800" bIns="50800" rtlCol="0" anchor="ctr"/>
            <a:lstStyle/>
            <a:p>
              <a:pPr algn="ctr">
                <a:lnSpc>
                  <a:spcPts val="2590"/>
                </a:lnSpc>
              </a:pPr>
              <a:endParaRPr/>
            </a:p>
          </p:txBody>
        </p:sp>
      </p:grpSp>
      <p:sp>
        <p:nvSpPr>
          <p:cNvPr id="7" name="Freeform 7"/>
          <p:cNvSpPr/>
          <p:nvPr/>
        </p:nvSpPr>
        <p:spPr>
          <a:xfrm flipH="1">
            <a:off x="0" y="0"/>
            <a:ext cx="1981200" cy="1987930"/>
          </a:xfrm>
          <a:custGeom>
            <a:avLst/>
            <a:gdLst/>
            <a:ahLst/>
            <a:cxnLst/>
            <a:rect l="l" t="t" r="r" b="b"/>
            <a:pathLst>
              <a:path w="2306938" h="2306938">
                <a:moveTo>
                  <a:pt x="2306938" y="0"/>
                </a:moveTo>
                <a:lnTo>
                  <a:pt x="0" y="0"/>
                </a:lnTo>
                <a:lnTo>
                  <a:pt x="0" y="2306938"/>
                </a:lnTo>
                <a:lnTo>
                  <a:pt x="2306938" y="2306938"/>
                </a:lnTo>
                <a:lnTo>
                  <a:pt x="230693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rot="10741132" flipH="1">
            <a:off x="-13249" y="8045732"/>
            <a:ext cx="2281160" cy="2281160"/>
          </a:xfrm>
          <a:custGeom>
            <a:avLst/>
            <a:gdLst/>
            <a:ahLst/>
            <a:cxnLst/>
            <a:rect l="l" t="t" r="r" b="b"/>
            <a:pathLst>
              <a:path w="2281160" h="2281160">
                <a:moveTo>
                  <a:pt x="2281160" y="0"/>
                </a:moveTo>
                <a:lnTo>
                  <a:pt x="0" y="0"/>
                </a:lnTo>
                <a:lnTo>
                  <a:pt x="0" y="2281160"/>
                </a:lnTo>
                <a:lnTo>
                  <a:pt x="2281160" y="2281160"/>
                </a:lnTo>
                <a:lnTo>
                  <a:pt x="22811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TextBox 9"/>
          <p:cNvSpPr txBox="1"/>
          <p:nvPr/>
        </p:nvSpPr>
        <p:spPr>
          <a:xfrm>
            <a:off x="12638487" y="1409300"/>
            <a:ext cx="4954073" cy="838200"/>
          </a:xfrm>
          <a:prstGeom prst="rect">
            <a:avLst/>
          </a:prstGeom>
        </p:spPr>
        <p:txBody>
          <a:bodyPr lIns="0" tIns="0" rIns="0" bIns="0" rtlCol="0" anchor="t">
            <a:spAutoFit/>
          </a:bodyPr>
          <a:lstStyle/>
          <a:p>
            <a:pPr algn="ctr">
              <a:lnSpc>
                <a:spcPts val="6699"/>
              </a:lnSpc>
            </a:pPr>
            <a:r>
              <a:rPr lang="en-US" sz="5582" dirty="0">
                <a:solidFill>
                  <a:srgbClr val="FFFAEB"/>
                </a:solidFill>
                <a:latin typeface="DM Sans Bold"/>
              </a:rPr>
              <a:t>CONCLUSION</a:t>
            </a:r>
          </a:p>
        </p:txBody>
      </p:sp>
      <p:sp>
        <p:nvSpPr>
          <p:cNvPr id="10" name="TextBox 10"/>
          <p:cNvSpPr txBox="1"/>
          <p:nvPr/>
        </p:nvSpPr>
        <p:spPr>
          <a:xfrm>
            <a:off x="890508" y="2175153"/>
            <a:ext cx="11052538" cy="5805372"/>
          </a:xfrm>
          <a:prstGeom prst="rect">
            <a:avLst/>
          </a:prstGeom>
        </p:spPr>
        <p:txBody>
          <a:bodyPr lIns="0" tIns="0" rIns="0" bIns="0" rtlCol="0" anchor="t">
            <a:spAutoFit/>
          </a:bodyPr>
          <a:lstStyle/>
          <a:p>
            <a:pPr algn="just">
              <a:lnSpc>
                <a:spcPts val="3780"/>
              </a:lnSpc>
              <a:spcBef>
                <a:spcPct val="0"/>
              </a:spcBef>
            </a:pPr>
            <a:r>
              <a:rPr lang="en-US" sz="2400" dirty="0">
                <a:solidFill>
                  <a:srgbClr val="FFFAEB"/>
                </a:solidFill>
                <a:latin typeface="Canva Sans Bold"/>
              </a:rPr>
              <a:t>In conclusion, the implementation of an inventory management system offers significant benefits to our organization. By optimizing inventory levels, improving efficiency, and reducing costs, we can streamline operations and enhance customer satisfaction. The system's key features, such as real-time tracking, automated replenishment, and accurate forecasting, enable us to make informed decisions and respond promptly to market demands. Looking ahead, ongoing enhancements and optimizations will further strengthen our inventory management capabilities. We are confident that this system will continue to drive growth, improve profitability, and position us for success in an increasingly competitive landscape. Thank you for your support and commitment to this initiative.</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txBody>
            <a:bodyPr/>
            <a:lstStyle/>
            <a:p>
              <a:endParaRPr lang="en-IN"/>
            </a:p>
          </p:txBody>
        </p:sp>
      </p:grpSp>
      <p:sp>
        <p:nvSpPr>
          <p:cNvPr id="5" name="TextBox 5"/>
          <p:cNvSpPr txBox="1"/>
          <p:nvPr/>
        </p:nvSpPr>
        <p:spPr>
          <a:xfrm>
            <a:off x="4046960" y="4291013"/>
            <a:ext cx="10194080" cy="1695450"/>
          </a:xfrm>
          <a:prstGeom prst="rect">
            <a:avLst/>
          </a:prstGeom>
        </p:spPr>
        <p:txBody>
          <a:bodyPr lIns="0" tIns="0" rIns="0" bIns="0" rtlCol="0" anchor="t">
            <a:spAutoFit/>
          </a:bodyPr>
          <a:lstStyle/>
          <a:p>
            <a:pPr algn="ctr">
              <a:lnSpc>
                <a:spcPts val="13319"/>
              </a:lnSpc>
            </a:pPr>
            <a:r>
              <a:rPr lang="en-US" sz="11099" spc="355">
                <a:solidFill>
                  <a:srgbClr val="FFFFFF"/>
                </a:solidFill>
                <a:latin typeface="Lato Heavy"/>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D86"/>
        </a:solidFill>
        <a:effectLst/>
      </p:bgPr>
    </p:bg>
    <p:spTree>
      <p:nvGrpSpPr>
        <p:cNvPr id="1" name=""/>
        <p:cNvGrpSpPr/>
        <p:nvPr/>
      </p:nvGrpSpPr>
      <p:grpSpPr>
        <a:xfrm>
          <a:off x="0" y="0"/>
          <a:ext cx="0" cy="0"/>
          <a:chOff x="0" y="0"/>
          <a:chExt cx="0" cy="0"/>
        </a:xfrm>
      </p:grpSpPr>
      <p:sp>
        <p:nvSpPr>
          <p:cNvPr id="2" name="Freeform 2"/>
          <p:cNvSpPr/>
          <p:nvPr/>
        </p:nvSpPr>
        <p:spPr>
          <a:xfrm rot="4408728">
            <a:off x="10718734" y="-3689249"/>
            <a:ext cx="15887340" cy="15887340"/>
          </a:xfrm>
          <a:custGeom>
            <a:avLst/>
            <a:gdLst/>
            <a:ahLst/>
            <a:cxnLst/>
            <a:rect l="l" t="t" r="r" b="b"/>
            <a:pathLst>
              <a:path w="15887340" h="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8401" flipH="1">
            <a:off x="15297701" y="38479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891836" y="3837733"/>
            <a:ext cx="12040690" cy="4697382"/>
          </a:xfrm>
          <a:prstGeom prst="rect">
            <a:avLst/>
          </a:prstGeom>
        </p:spPr>
        <p:txBody>
          <a:bodyPr lIns="0" tIns="0" rIns="0" bIns="0" rtlCol="0" anchor="t">
            <a:spAutoFit/>
          </a:bodyPr>
          <a:lstStyle/>
          <a:p>
            <a:pPr>
              <a:lnSpc>
                <a:spcPts val="6250"/>
              </a:lnSpc>
            </a:pPr>
            <a:r>
              <a:rPr lang="en-US" sz="3906">
                <a:solidFill>
                  <a:srgbClr val="EAEAEA"/>
                </a:solidFill>
                <a:latin typeface="Montserrat Classic"/>
              </a:rPr>
              <a:t>Nainsi Gupta (22BCE11293)</a:t>
            </a:r>
          </a:p>
          <a:p>
            <a:pPr>
              <a:lnSpc>
                <a:spcPts val="6250"/>
              </a:lnSpc>
            </a:pPr>
            <a:r>
              <a:rPr lang="en-US" sz="3906">
                <a:solidFill>
                  <a:srgbClr val="EAEAEA"/>
                </a:solidFill>
                <a:latin typeface="Montserrat Classic"/>
              </a:rPr>
              <a:t>Ritika Bhadani (22BCE10573)</a:t>
            </a:r>
          </a:p>
          <a:p>
            <a:pPr>
              <a:lnSpc>
                <a:spcPts val="6250"/>
              </a:lnSpc>
            </a:pPr>
            <a:r>
              <a:rPr lang="en-US" sz="3906">
                <a:solidFill>
                  <a:srgbClr val="EAEAEA"/>
                </a:solidFill>
                <a:latin typeface="Montserrat Classic"/>
              </a:rPr>
              <a:t>Kshitij kumar (22BCE10906)</a:t>
            </a:r>
          </a:p>
          <a:p>
            <a:pPr>
              <a:lnSpc>
                <a:spcPts val="6250"/>
              </a:lnSpc>
            </a:pPr>
            <a:r>
              <a:rPr lang="en-US" sz="3906">
                <a:solidFill>
                  <a:srgbClr val="EAEAEA"/>
                </a:solidFill>
                <a:latin typeface="Montserrat Classic"/>
              </a:rPr>
              <a:t>Arin Malviya (22BCE10298)</a:t>
            </a:r>
          </a:p>
          <a:p>
            <a:pPr>
              <a:lnSpc>
                <a:spcPts val="6250"/>
              </a:lnSpc>
            </a:pPr>
            <a:r>
              <a:rPr lang="en-US" sz="3906">
                <a:solidFill>
                  <a:srgbClr val="EAEAEA"/>
                </a:solidFill>
                <a:latin typeface="Montserrat Classic"/>
              </a:rPr>
              <a:t>Shanwi Priyadarshini (22BCE11476)</a:t>
            </a:r>
          </a:p>
          <a:p>
            <a:pPr>
              <a:lnSpc>
                <a:spcPts val="6250"/>
              </a:lnSpc>
            </a:pPr>
            <a:endParaRPr lang="en-US" sz="3906">
              <a:solidFill>
                <a:srgbClr val="EAEAEA"/>
              </a:solidFill>
              <a:latin typeface="Montserrat Classic"/>
            </a:endParaRPr>
          </a:p>
        </p:txBody>
      </p:sp>
      <p:sp>
        <p:nvSpPr>
          <p:cNvPr id="5" name="Freeform 5"/>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671914" y="2049401"/>
            <a:ext cx="6523886" cy="1069981"/>
          </a:xfrm>
          <a:prstGeom prst="rect">
            <a:avLst/>
          </a:prstGeom>
        </p:spPr>
        <p:txBody>
          <a:bodyPr lIns="0" tIns="0" rIns="0" bIns="0" rtlCol="0" anchor="t">
            <a:spAutoFit/>
          </a:bodyPr>
          <a:lstStyle/>
          <a:p>
            <a:pPr>
              <a:lnSpc>
                <a:spcPts val="8000"/>
              </a:lnSpc>
            </a:pPr>
            <a:r>
              <a:rPr lang="en-US" sz="8000">
                <a:solidFill>
                  <a:srgbClr val="FFFFFF"/>
                </a:solidFill>
                <a:latin typeface="Montserrat Classic Bold"/>
              </a:rPr>
              <a:t>OUR TEAM</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rot="-2085749">
            <a:off x="-1739552" y="-1086388"/>
            <a:ext cx="13693608" cy="11548884"/>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0344973" y="2577714"/>
            <a:ext cx="7943027" cy="6114294"/>
            <a:chOff x="0" y="0"/>
            <a:chExt cx="10590703" cy="8152392"/>
          </a:xfrm>
        </p:grpSpPr>
        <p:pic>
          <p:nvPicPr>
            <p:cNvPr id="5" name="Picture 5"/>
            <p:cNvPicPr>
              <a:picLocks noChangeAspect="1"/>
            </p:cNvPicPr>
            <p:nvPr/>
          </p:nvPicPr>
          <p:blipFill>
            <a:blip r:embed="rId4"/>
            <a:srcRect l="6642" r="6642"/>
            <a:stretch>
              <a:fillRect/>
            </a:stretch>
          </p:blipFill>
          <p:spPr>
            <a:xfrm>
              <a:off x="0" y="0"/>
              <a:ext cx="10590703" cy="8152392"/>
            </a:xfrm>
            <a:prstGeom prst="rect">
              <a:avLst/>
            </a:prstGeom>
          </p:spPr>
        </p:pic>
      </p:grpSp>
      <p:sp>
        <p:nvSpPr>
          <p:cNvPr id="6" name="TextBox 6"/>
          <p:cNvSpPr txBox="1"/>
          <p:nvPr/>
        </p:nvSpPr>
        <p:spPr>
          <a:xfrm>
            <a:off x="2111558" y="714679"/>
            <a:ext cx="7295899" cy="951875"/>
          </a:xfrm>
          <a:prstGeom prst="rect">
            <a:avLst/>
          </a:prstGeom>
        </p:spPr>
        <p:txBody>
          <a:bodyPr lIns="0" tIns="0" rIns="0" bIns="0" rtlCol="0" anchor="t">
            <a:spAutoFit/>
          </a:bodyPr>
          <a:lstStyle/>
          <a:p>
            <a:pPr>
              <a:lnSpc>
                <a:spcPts val="7100"/>
              </a:lnSpc>
            </a:pPr>
            <a:r>
              <a:rPr lang="en-US" sz="7100" dirty="0">
                <a:solidFill>
                  <a:srgbClr val="EFEDDC"/>
                </a:solidFill>
                <a:latin typeface="Montserrat Classic Bold"/>
              </a:rPr>
              <a:t>INTRODUCTION</a:t>
            </a:r>
          </a:p>
        </p:txBody>
      </p:sp>
      <p:sp>
        <p:nvSpPr>
          <p:cNvPr id="7" name="TextBox 7"/>
          <p:cNvSpPr txBox="1"/>
          <p:nvPr/>
        </p:nvSpPr>
        <p:spPr>
          <a:xfrm>
            <a:off x="838199" y="2079173"/>
            <a:ext cx="9030723" cy="5757987"/>
          </a:xfrm>
          <a:prstGeom prst="rect">
            <a:avLst/>
          </a:prstGeom>
        </p:spPr>
        <p:txBody>
          <a:bodyPr wrap="square" lIns="0" tIns="0" rIns="0" bIns="0" rtlCol="0" anchor="t">
            <a:spAutoFit/>
          </a:bodyPr>
          <a:lstStyle/>
          <a:p>
            <a:pPr algn="just">
              <a:lnSpc>
                <a:spcPts val="4207"/>
              </a:lnSpc>
            </a:pPr>
            <a:r>
              <a:rPr lang="en-US" dirty="0">
                <a:solidFill>
                  <a:srgbClr val="FCFDFF"/>
                </a:solidFill>
                <a:latin typeface="Microsoft YaHei" panose="020B0503020204020204" pitchFamily="34" charset="-122"/>
                <a:ea typeface="Microsoft YaHei" panose="020B0503020204020204" pitchFamily="34" charset="-122"/>
              </a:rPr>
              <a:t>An Inventory Management System (IMS) is a software solution designed to streamline the tracking, management, and organization of inventory within a business. It facilitates the efficient handling of stock levels, orders, sales, and deliveries. Key features include real-time inventory tracking, order processing, warehouse management, and reporting capabilities. By automating manual processes and providing insights into stock levels and trends, IMS helps businesses optimize inventory levels, reduce carrying costs, and prevent stockouts or overstocking. Overall, IMS plays a crucial role in enhancing operational efficiency, improving customer service, and driving profitability for businesses across various industries..</a:t>
            </a:r>
          </a:p>
          <a:p>
            <a:pPr algn="ctr">
              <a:lnSpc>
                <a:spcPts val="2927"/>
              </a:lnSpc>
            </a:pPr>
            <a:endParaRPr lang="en-US" sz="2629" dirty="0">
              <a:solidFill>
                <a:srgbClr val="FCFDFF"/>
              </a:solidFill>
              <a:latin typeface="Montserrat Classic Bold"/>
            </a:endParaRPr>
          </a:p>
        </p:txBody>
      </p:sp>
      <p:sp>
        <p:nvSpPr>
          <p:cNvPr id="8" name="Freeform 8"/>
          <p:cNvSpPr/>
          <p:nvPr/>
        </p:nvSpPr>
        <p:spPr>
          <a:xfrm>
            <a:off x="11938291" y="64961"/>
            <a:ext cx="6200384" cy="2274136"/>
          </a:xfrm>
          <a:custGeom>
            <a:avLst/>
            <a:gdLst/>
            <a:ahLst/>
            <a:cxnLst/>
            <a:rect l="l" t="t" r="r" b="b"/>
            <a:pathLst>
              <a:path w="6200384" h="4114800">
                <a:moveTo>
                  <a:pt x="0" y="0"/>
                </a:moveTo>
                <a:lnTo>
                  <a:pt x="6200384" y="0"/>
                </a:lnTo>
                <a:lnTo>
                  <a:pt x="620038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4657"/>
        </a:solidFill>
        <a:effectLst/>
      </p:bgPr>
    </p:bg>
    <p:spTree>
      <p:nvGrpSpPr>
        <p:cNvPr id="1" name=""/>
        <p:cNvGrpSpPr/>
        <p:nvPr/>
      </p:nvGrpSpPr>
      <p:grpSpPr>
        <a:xfrm>
          <a:off x="0" y="0"/>
          <a:ext cx="0" cy="0"/>
          <a:chOff x="0" y="0"/>
          <a:chExt cx="0" cy="0"/>
        </a:xfrm>
      </p:grpSpPr>
      <p:sp>
        <p:nvSpPr>
          <p:cNvPr id="2" name="Freeform 2"/>
          <p:cNvSpPr/>
          <p:nvPr/>
        </p:nvSpPr>
        <p:spPr>
          <a:xfrm rot="-2085749">
            <a:off x="-1473860" y="-770577"/>
            <a:ext cx="13377905" cy="11580169"/>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10172700" y="2577714"/>
            <a:ext cx="8115300" cy="5892800"/>
            <a:chOff x="0" y="0"/>
            <a:chExt cx="10820400" cy="7857067"/>
          </a:xfrm>
        </p:grpSpPr>
        <p:pic>
          <p:nvPicPr>
            <p:cNvPr id="5" name="Picture 5"/>
            <p:cNvPicPr>
              <a:picLocks noChangeAspect="1"/>
            </p:cNvPicPr>
            <p:nvPr/>
          </p:nvPicPr>
          <p:blipFill>
            <a:blip r:embed="rId6"/>
            <a:srcRect l="4037" r="4037"/>
            <a:stretch>
              <a:fillRect/>
            </a:stretch>
          </p:blipFill>
          <p:spPr>
            <a:xfrm>
              <a:off x="0" y="0"/>
              <a:ext cx="10820400" cy="7857067"/>
            </a:xfrm>
            <a:prstGeom prst="rect">
              <a:avLst/>
            </a:prstGeom>
          </p:spPr>
        </p:pic>
      </p:grpSp>
      <p:sp>
        <p:nvSpPr>
          <p:cNvPr id="6" name="TextBox 6"/>
          <p:cNvSpPr txBox="1"/>
          <p:nvPr/>
        </p:nvSpPr>
        <p:spPr>
          <a:xfrm>
            <a:off x="2111558" y="752779"/>
            <a:ext cx="7295899" cy="1209675"/>
          </a:xfrm>
          <a:prstGeom prst="rect">
            <a:avLst/>
          </a:prstGeom>
        </p:spPr>
        <p:txBody>
          <a:bodyPr lIns="0" tIns="0" rIns="0" bIns="0" rtlCol="0" anchor="t">
            <a:spAutoFit/>
          </a:bodyPr>
          <a:lstStyle/>
          <a:p>
            <a:pPr>
              <a:lnSpc>
                <a:spcPts val="9000"/>
              </a:lnSpc>
            </a:pPr>
            <a:r>
              <a:rPr lang="en-US" sz="9000">
                <a:solidFill>
                  <a:srgbClr val="EFEDDC"/>
                </a:solidFill>
                <a:latin typeface="Montserrat Classic Bold"/>
              </a:rPr>
              <a:t>OBJECTIVE</a:t>
            </a:r>
          </a:p>
        </p:txBody>
      </p:sp>
      <p:sp>
        <p:nvSpPr>
          <p:cNvPr id="7" name="TextBox 7"/>
          <p:cNvSpPr txBox="1"/>
          <p:nvPr/>
        </p:nvSpPr>
        <p:spPr>
          <a:xfrm>
            <a:off x="1563635" y="2857500"/>
            <a:ext cx="8153400" cy="5148397"/>
          </a:xfrm>
          <a:prstGeom prst="rect">
            <a:avLst/>
          </a:prstGeom>
        </p:spPr>
        <p:txBody>
          <a:bodyPr wrap="square" lIns="0" tIns="0" rIns="0" bIns="0" rtlCol="0" anchor="t">
            <a:spAutoFit/>
          </a:bodyPr>
          <a:lstStyle/>
          <a:p>
            <a:pPr algn="just">
              <a:lnSpc>
                <a:spcPts val="5126"/>
              </a:lnSpc>
            </a:pPr>
            <a:r>
              <a:rPr lang="en-US" sz="2400" dirty="0">
                <a:solidFill>
                  <a:srgbClr val="FCFDFF"/>
                </a:solidFill>
                <a:latin typeface="Microsoft YaHei" panose="020B0503020204020204" pitchFamily="34" charset="-122"/>
                <a:ea typeface="Microsoft YaHei" panose="020B0503020204020204" pitchFamily="34" charset="-122"/>
              </a:rPr>
              <a:t>The objective of an inventory management system is to optimize stock levels, minimize holding costs, and ensure timely product availability. It aims to meet customer demand efficiently, reduce stockouts and overstock, improve operational efficiency, and enhance supplier relationships while complying with regulations and maximizing profitability.</a:t>
            </a:r>
          </a:p>
          <a:p>
            <a:pPr algn="ctr">
              <a:lnSpc>
                <a:spcPts val="5126"/>
              </a:lnSpc>
            </a:pPr>
            <a:endParaRPr lang="en-US" sz="3204" dirty="0">
              <a:solidFill>
                <a:srgbClr val="FCFDFF"/>
              </a:solidFill>
              <a:latin typeface="Montserrat Classic Bold"/>
            </a:endParaRPr>
          </a:p>
        </p:txBody>
      </p:sp>
      <p:sp>
        <p:nvSpPr>
          <p:cNvPr id="8" name="Freeform 8"/>
          <p:cNvSpPr/>
          <p:nvPr/>
        </p:nvSpPr>
        <p:spPr>
          <a:xfrm>
            <a:off x="12513374" y="-1726364"/>
            <a:ext cx="6200384" cy="4114800"/>
          </a:xfrm>
          <a:custGeom>
            <a:avLst/>
            <a:gdLst/>
            <a:ahLst/>
            <a:cxnLst/>
            <a:rect l="l" t="t" r="r" b="b"/>
            <a:pathLst>
              <a:path w="6200384" h="4114800">
                <a:moveTo>
                  <a:pt x="0" y="0"/>
                </a:moveTo>
                <a:lnTo>
                  <a:pt x="6200384" y="0"/>
                </a:lnTo>
                <a:lnTo>
                  <a:pt x="620038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4970"/>
        </a:solidFill>
        <a:effectLst/>
      </p:bgPr>
    </p:bg>
    <p:spTree>
      <p:nvGrpSpPr>
        <p:cNvPr id="1" name=""/>
        <p:cNvGrpSpPr/>
        <p:nvPr/>
      </p:nvGrpSpPr>
      <p:grpSpPr>
        <a:xfrm>
          <a:off x="0" y="0"/>
          <a:ext cx="0" cy="0"/>
          <a:chOff x="0" y="0"/>
          <a:chExt cx="0" cy="0"/>
        </a:xfrm>
      </p:grpSpPr>
      <p:grpSp>
        <p:nvGrpSpPr>
          <p:cNvPr id="2" name="Group 2"/>
          <p:cNvGrpSpPr/>
          <p:nvPr/>
        </p:nvGrpSpPr>
        <p:grpSpPr>
          <a:xfrm>
            <a:off x="1931790" y="2053592"/>
            <a:ext cx="6325216" cy="3602354"/>
            <a:chOff x="0" y="0"/>
            <a:chExt cx="8433622" cy="4803139"/>
          </a:xfrm>
        </p:grpSpPr>
        <p:grpSp>
          <p:nvGrpSpPr>
            <p:cNvPr id="3" name="Group 3"/>
            <p:cNvGrpSpPr/>
            <p:nvPr/>
          </p:nvGrpSpPr>
          <p:grpSpPr>
            <a:xfrm>
              <a:off x="361011" y="930863"/>
              <a:ext cx="8072611" cy="3872276"/>
              <a:chOff x="0" y="0"/>
              <a:chExt cx="4223332" cy="2025851"/>
            </a:xfrm>
          </p:grpSpPr>
          <p:sp>
            <p:nvSpPr>
              <p:cNvPr id="4" name="Freeform 4"/>
              <p:cNvSpPr/>
              <p:nvPr/>
            </p:nvSpPr>
            <p:spPr>
              <a:xfrm>
                <a:off x="-4213" y="0"/>
                <a:ext cx="4227545" cy="2025851"/>
              </a:xfrm>
              <a:custGeom>
                <a:avLst/>
                <a:gdLst/>
                <a:ahLst/>
                <a:cxnLst/>
                <a:rect l="l" t="t" r="r" b="b"/>
                <a:pathLst>
                  <a:path w="4227545" h="2025851">
                    <a:moveTo>
                      <a:pt x="278431" y="16918"/>
                    </a:moveTo>
                    <a:cubicBezTo>
                      <a:pt x="278431" y="16918"/>
                      <a:pt x="604014" y="12258"/>
                      <a:pt x="945365" y="12454"/>
                    </a:cubicBezTo>
                    <a:cubicBezTo>
                      <a:pt x="3054439" y="12671"/>
                      <a:pt x="3953477" y="0"/>
                      <a:pt x="3953477" y="0"/>
                    </a:cubicBezTo>
                    <a:cubicBezTo>
                      <a:pt x="4020940" y="0"/>
                      <a:pt x="4096877" y="0"/>
                      <a:pt x="4175650" y="85073"/>
                    </a:cubicBezTo>
                    <a:cubicBezTo>
                      <a:pt x="4218628" y="131488"/>
                      <a:pt x="4219696" y="240224"/>
                      <a:pt x="4220101" y="320281"/>
                    </a:cubicBezTo>
                    <a:cubicBezTo>
                      <a:pt x="4220101" y="320281"/>
                      <a:pt x="4218397" y="1053696"/>
                      <a:pt x="4218397" y="1263267"/>
                    </a:cubicBezTo>
                    <a:cubicBezTo>
                      <a:pt x="4218397" y="1477426"/>
                      <a:pt x="4227545" y="1776605"/>
                      <a:pt x="4227545" y="1776605"/>
                    </a:cubicBezTo>
                    <a:cubicBezTo>
                      <a:pt x="4227545" y="1905273"/>
                      <a:pt x="4223376" y="2025851"/>
                      <a:pt x="3970538" y="2017717"/>
                    </a:cubicBezTo>
                    <a:cubicBezTo>
                      <a:pt x="3970538" y="2017717"/>
                      <a:pt x="3594065" y="1997418"/>
                      <a:pt x="3129971" y="2005017"/>
                    </a:cubicBezTo>
                    <a:cubicBezTo>
                      <a:pt x="1349232" y="2013151"/>
                      <a:pt x="304023" y="2025851"/>
                      <a:pt x="304023" y="2025851"/>
                    </a:cubicBezTo>
                    <a:cubicBezTo>
                      <a:pt x="132548" y="2025851"/>
                      <a:pt x="4213" y="1924782"/>
                      <a:pt x="8532" y="1722235"/>
                    </a:cubicBezTo>
                    <a:cubicBezTo>
                      <a:pt x="8532" y="1722235"/>
                      <a:pt x="9630" y="1223694"/>
                      <a:pt x="4815" y="953225"/>
                    </a:cubicBezTo>
                    <a:cubicBezTo>
                      <a:pt x="0" y="663668"/>
                      <a:pt x="25592" y="330596"/>
                      <a:pt x="25592" y="330596"/>
                    </a:cubicBezTo>
                    <a:cubicBezTo>
                      <a:pt x="27224" y="150571"/>
                      <a:pt x="143504" y="16918"/>
                      <a:pt x="278431" y="16918"/>
                    </a:cubicBezTo>
                    <a:close/>
                  </a:path>
                </a:pathLst>
              </a:custGeom>
              <a:solidFill>
                <a:srgbClr val="C45D46"/>
              </a:solidFill>
            </p:spPr>
            <p:txBody>
              <a:bodyPr/>
              <a:lstStyle/>
              <a:p>
                <a:endParaRPr lang="en-IN"/>
              </a:p>
            </p:txBody>
          </p:sp>
        </p:grpSp>
        <p:grpSp>
          <p:nvGrpSpPr>
            <p:cNvPr id="5" name="Group 5"/>
            <p:cNvGrpSpPr/>
            <p:nvPr/>
          </p:nvGrpSpPr>
          <p:grpSpPr>
            <a:xfrm>
              <a:off x="0" y="673930"/>
              <a:ext cx="8232784" cy="3940240"/>
              <a:chOff x="0" y="0"/>
              <a:chExt cx="4288367" cy="2052428"/>
            </a:xfrm>
          </p:grpSpPr>
          <p:sp>
            <p:nvSpPr>
              <p:cNvPr id="6" name="Freeform 6"/>
              <p:cNvSpPr/>
              <p:nvPr/>
            </p:nvSpPr>
            <p:spPr>
              <a:xfrm>
                <a:off x="-4213" y="0"/>
                <a:ext cx="4292580" cy="2052428"/>
              </a:xfrm>
              <a:custGeom>
                <a:avLst/>
                <a:gdLst/>
                <a:ahLst/>
                <a:cxnLst/>
                <a:rect l="l" t="t" r="r" b="b"/>
                <a:pathLst>
                  <a:path w="4292580" h="2052428">
                    <a:moveTo>
                      <a:pt x="278431" y="16918"/>
                    </a:moveTo>
                    <a:cubicBezTo>
                      <a:pt x="278431" y="16918"/>
                      <a:pt x="604014" y="12258"/>
                      <a:pt x="946523" y="12454"/>
                    </a:cubicBezTo>
                    <a:cubicBezTo>
                      <a:pt x="3111248" y="12671"/>
                      <a:pt x="4018512" y="0"/>
                      <a:pt x="4018512" y="0"/>
                    </a:cubicBezTo>
                    <a:cubicBezTo>
                      <a:pt x="4085975" y="0"/>
                      <a:pt x="4161912" y="0"/>
                      <a:pt x="4240685" y="85073"/>
                    </a:cubicBezTo>
                    <a:cubicBezTo>
                      <a:pt x="4283663" y="131488"/>
                      <a:pt x="4284732" y="240224"/>
                      <a:pt x="4285137" y="320281"/>
                    </a:cubicBezTo>
                    <a:cubicBezTo>
                      <a:pt x="4285137" y="320281"/>
                      <a:pt x="4283432" y="1075685"/>
                      <a:pt x="4283432" y="1289844"/>
                    </a:cubicBezTo>
                    <a:cubicBezTo>
                      <a:pt x="4283432" y="1504003"/>
                      <a:pt x="4292580" y="1803182"/>
                      <a:pt x="4292580" y="1803182"/>
                    </a:cubicBezTo>
                    <a:cubicBezTo>
                      <a:pt x="4292580" y="1931850"/>
                      <a:pt x="4288411" y="2052428"/>
                      <a:pt x="4035573" y="2044294"/>
                    </a:cubicBezTo>
                    <a:cubicBezTo>
                      <a:pt x="4035573" y="2044294"/>
                      <a:pt x="3659100" y="2023995"/>
                      <a:pt x="3188773" y="2031594"/>
                    </a:cubicBezTo>
                    <a:cubicBezTo>
                      <a:pt x="1361047"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C48686"/>
              </a:solidFill>
            </p:spPr>
            <p:txBody>
              <a:bodyPr/>
              <a:lstStyle/>
              <a:p>
                <a:endParaRPr lang="en-IN"/>
              </a:p>
            </p:txBody>
          </p:sp>
        </p:grpSp>
        <p:sp>
          <p:nvSpPr>
            <p:cNvPr id="7" name="Freeform 7"/>
            <p:cNvSpPr/>
            <p:nvPr/>
          </p:nvSpPr>
          <p:spPr>
            <a:xfrm>
              <a:off x="4116392" y="0"/>
              <a:ext cx="745086" cy="1001796"/>
            </a:xfrm>
            <a:custGeom>
              <a:avLst/>
              <a:gdLst/>
              <a:ahLst/>
              <a:cxnLst/>
              <a:rect l="l" t="t" r="r" b="b"/>
              <a:pathLst>
                <a:path w="745086" h="1001796">
                  <a:moveTo>
                    <a:pt x="0" y="0"/>
                  </a:moveTo>
                  <a:lnTo>
                    <a:pt x="745086" y="0"/>
                  </a:lnTo>
                  <a:lnTo>
                    <a:pt x="745086" y="1001796"/>
                  </a:lnTo>
                  <a:lnTo>
                    <a:pt x="0" y="1001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grpSp>
        <p:nvGrpSpPr>
          <p:cNvPr id="8" name="Group 8"/>
          <p:cNvGrpSpPr/>
          <p:nvPr/>
        </p:nvGrpSpPr>
        <p:grpSpPr>
          <a:xfrm>
            <a:off x="10087635" y="6223229"/>
            <a:ext cx="6325216" cy="3602354"/>
            <a:chOff x="0" y="0"/>
            <a:chExt cx="8433622" cy="4803139"/>
          </a:xfrm>
        </p:grpSpPr>
        <p:grpSp>
          <p:nvGrpSpPr>
            <p:cNvPr id="9" name="Group 9"/>
            <p:cNvGrpSpPr/>
            <p:nvPr/>
          </p:nvGrpSpPr>
          <p:grpSpPr>
            <a:xfrm>
              <a:off x="361011" y="930863"/>
              <a:ext cx="8072611" cy="3872276"/>
              <a:chOff x="0" y="0"/>
              <a:chExt cx="4223332" cy="2025851"/>
            </a:xfrm>
          </p:grpSpPr>
          <p:sp>
            <p:nvSpPr>
              <p:cNvPr id="10" name="Freeform 10"/>
              <p:cNvSpPr/>
              <p:nvPr/>
            </p:nvSpPr>
            <p:spPr>
              <a:xfrm>
                <a:off x="-4213" y="0"/>
                <a:ext cx="4227545" cy="2025851"/>
              </a:xfrm>
              <a:custGeom>
                <a:avLst/>
                <a:gdLst/>
                <a:ahLst/>
                <a:cxnLst/>
                <a:rect l="l" t="t" r="r" b="b"/>
                <a:pathLst>
                  <a:path w="4227545" h="2025851">
                    <a:moveTo>
                      <a:pt x="278431" y="16918"/>
                    </a:moveTo>
                    <a:cubicBezTo>
                      <a:pt x="278431" y="16918"/>
                      <a:pt x="604014" y="12258"/>
                      <a:pt x="945365" y="12454"/>
                    </a:cubicBezTo>
                    <a:cubicBezTo>
                      <a:pt x="3054439" y="12671"/>
                      <a:pt x="3953477" y="0"/>
                      <a:pt x="3953477" y="0"/>
                    </a:cubicBezTo>
                    <a:cubicBezTo>
                      <a:pt x="4020940" y="0"/>
                      <a:pt x="4096877" y="0"/>
                      <a:pt x="4175650" y="85073"/>
                    </a:cubicBezTo>
                    <a:cubicBezTo>
                      <a:pt x="4218628" y="131488"/>
                      <a:pt x="4219696" y="240224"/>
                      <a:pt x="4220101" y="320281"/>
                    </a:cubicBezTo>
                    <a:cubicBezTo>
                      <a:pt x="4220101" y="320281"/>
                      <a:pt x="4218397" y="1053696"/>
                      <a:pt x="4218397" y="1263267"/>
                    </a:cubicBezTo>
                    <a:cubicBezTo>
                      <a:pt x="4218397" y="1477426"/>
                      <a:pt x="4227545" y="1776605"/>
                      <a:pt x="4227545" y="1776605"/>
                    </a:cubicBezTo>
                    <a:cubicBezTo>
                      <a:pt x="4227545" y="1905273"/>
                      <a:pt x="4223376" y="2025851"/>
                      <a:pt x="3970538" y="2017717"/>
                    </a:cubicBezTo>
                    <a:cubicBezTo>
                      <a:pt x="3970538" y="2017717"/>
                      <a:pt x="3594065" y="1997418"/>
                      <a:pt x="3129971" y="2005017"/>
                    </a:cubicBezTo>
                    <a:cubicBezTo>
                      <a:pt x="1349232" y="2013151"/>
                      <a:pt x="304023" y="2025851"/>
                      <a:pt x="304023" y="2025851"/>
                    </a:cubicBezTo>
                    <a:cubicBezTo>
                      <a:pt x="132548" y="2025851"/>
                      <a:pt x="4213" y="1924782"/>
                      <a:pt x="8532" y="1722235"/>
                    </a:cubicBezTo>
                    <a:cubicBezTo>
                      <a:pt x="8532" y="1722235"/>
                      <a:pt x="9630" y="1223694"/>
                      <a:pt x="4815" y="953225"/>
                    </a:cubicBezTo>
                    <a:cubicBezTo>
                      <a:pt x="0" y="663668"/>
                      <a:pt x="25592" y="330596"/>
                      <a:pt x="25592" y="330596"/>
                    </a:cubicBezTo>
                    <a:cubicBezTo>
                      <a:pt x="27224" y="150571"/>
                      <a:pt x="143504" y="16918"/>
                      <a:pt x="278431" y="16918"/>
                    </a:cubicBezTo>
                    <a:close/>
                  </a:path>
                </a:pathLst>
              </a:custGeom>
              <a:solidFill>
                <a:srgbClr val="C45D46"/>
              </a:solidFill>
            </p:spPr>
            <p:txBody>
              <a:bodyPr/>
              <a:lstStyle/>
              <a:p>
                <a:endParaRPr lang="en-IN"/>
              </a:p>
            </p:txBody>
          </p:sp>
        </p:grpSp>
        <p:grpSp>
          <p:nvGrpSpPr>
            <p:cNvPr id="11" name="Group 11"/>
            <p:cNvGrpSpPr/>
            <p:nvPr/>
          </p:nvGrpSpPr>
          <p:grpSpPr>
            <a:xfrm>
              <a:off x="0" y="673930"/>
              <a:ext cx="8232784" cy="3940240"/>
              <a:chOff x="0" y="0"/>
              <a:chExt cx="4288367" cy="2052428"/>
            </a:xfrm>
          </p:grpSpPr>
          <p:sp>
            <p:nvSpPr>
              <p:cNvPr id="12" name="Freeform 12"/>
              <p:cNvSpPr/>
              <p:nvPr/>
            </p:nvSpPr>
            <p:spPr>
              <a:xfrm>
                <a:off x="-4213" y="0"/>
                <a:ext cx="4292580" cy="2052428"/>
              </a:xfrm>
              <a:custGeom>
                <a:avLst/>
                <a:gdLst/>
                <a:ahLst/>
                <a:cxnLst/>
                <a:rect l="l" t="t" r="r" b="b"/>
                <a:pathLst>
                  <a:path w="4292580" h="2052428">
                    <a:moveTo>
                      <a:pt x="278431" y="16918"/>
                    </a:moveTo>
                    <a:cubicBezTo>
                      <a:pt x="278431" y="16918"/>
                      <a:pt x="604014" y="12258"/>
                      <a:pt x="946523" y="12454"/>
                    </a:cubicBezTo>
                    <a:cubicBezTo>
                      <a:pt x="3111248" y="12671"/>
                      <a:pt x="4018512" y="0"/>
                      <a:pt x="4018512" y="0"/>
                    </a:cubicBezTo>
                    <a:cubicBezTo>
                      <a:pt x="4085975" y="0"/>
                      <a:pt x="4161912" y="0"/>
                      <a:pt x="4240685" y="85073"/>
                    </a:cubicBezTo>
                    <a:cubicBezTo>
                      <a:pt x="4283663" y="131488"/>
                      <a:pt x="4284732" y="240224"/>
                      <a:pt x="4285137" y="320281"/>
                    </a:cubicBezTo>
                    <a:cubicBezTo>
                      <a:pt x="4285137" y="320281"/>
                      <a:pt x="4283432" y="1075685"/>
                      <a:pt x="4283432" y="1289844"/>
                    </a:cubicBezTo>
                    <a:cubicBezTo>
                      <a:pt x="4283432" y="1504003"/>
                      <a:pt x="4292580" y="1803182"/>
                      <a:pt x="4292580" y="1803182"/>
                    </a:cubicBezTo>
                    <a:cubicBezTo>
                      <a:pt x="4292580" y="1931850"/>
                      <a:pt x="4288411" y="2052428"/>
                      <a:pt x="4035573" y="2044294"/>
                    </a:cubicBezTo>
                    <a:cubicBezTo>
                      <a:pt x="4035573" y="2044294"/>
                      <a:pt x="3659100" y="2023995"/>
                      <a:pt x="3188773" y="2031594"/>
                    </a:cubicBezTo>
                    <a:cubicBezTo>
                      <a:pt x="1361047"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C48686"/>
              </a:solidFill>
            </p:spPr>
            <p:txBody>
              <a:bodyPr/>
              <a:lstStyle/>
              <a:p>
                <a:endParaRPr lang="en-IN"/>
              </a:p>
            </p:txBody>
          </p:sp>
        </p:grpSp>
        <p:sp>
          <p:nvSpPr>
            <p:cNvPr id="13" name="Freeform 13"/>
            <p:cNvSpPr/>
            <p:nvPr/>
          </p:nvSpPr>
          <p:spPr>
            <a:xfrm>
              <a:off x="4116392" y="0"/>
              <a:ext cx="745086" cy="1001796"/>
            </a:xfrm>
            <a:custGeom>
              <a:avLst/>
              <a:gdLst/>
              <a:ahLst/>
              <a:cxnLst/>
              <a:rect l="l" t="t" r="r" b="b"/>
              <a:pathLst>
                <a:path w="745086" h="1001796">
                  <a:moveTo>
                    <a:pt x="0" y="0"/>
                  </a:moveTo>
                  <a:lnTo>
                    <a:pt x="745086" y="0"/>
                  </a:lnTo>
                  <a:lnTo>
                    <a:pt x="745086" y="1001796"/>
                  </a:lnTo>
                  <a:lnTo>
                    <a:pt x="0" y="1001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grpSp>
        <p:nvGrpSpPr>
          <p:cNvPr id="14" name="Group 14"/>
          <p:cNvGrpSpPr/>
          <p:nvPr/>
        </p:nvGrpSpPr>
        <p:grpSpPr>
          <a:xfrm>
            <a:off x="10023582" y="2053592"/>
            <a:ext cx="6325216" cy="3602354"/>
            <a:chOff x="0" y="0"/>
            <a:chExt cx="8433622" cy="4803139"/>
          </a:xfrm>
        </p:grpSpPr>
        <p:grpSp>
          <p:nvGrpSpPr>
            <p:cNvPr id="15" name="Group 15"/>
            <p:cNvGrpSpPr/>
            <p:nvPr/>
          </p:nvGrpSpPr>
          <p:grpSpPr>
            <a:xfrm>
              <a:off x="361011" y="930863"/>
              <a:ext cx="8072611" cy="3872276"/>
              <a:chOff x="0" y="0"/>
              <a:chExt cx="4223332" cy="2025851"/>
            </a:xfrm>
          </p:grpSpPr>
          <p:sp>
            <p:nvSpPr>
              <p:cNvPr id="16" name="Freeform 16"/>
              <p:cNvSpPr/>
              <p:nvPr/>
            </p:nvSpPr>
            <p:spPr>
              <a:xfrm>
                <a:off x="-4213" y="0"/>
                <a:ext cx="4227545" cy="2025851"/>
              </a:xfrm>
              <a:custGeom>
                <a:avLst/>
                <a:gdLst/>
                <a:ahLst/>
                <a:cxnLst/>
                <a:rect l="l" t="t" r="r" b="b"/>
                <a:pathLst>
                  <a:path w="4227545" h="2025851">
                    <a:moveTo>
                      <a:pt x="278431" y="16918"/>
                    </a:moveTo>
                    <a:cubicBezTo>
                      <a:pt x="278431" y="16918"/>
                      <a:pt x="604014" y="12258"/>
                      <a:pt x="945365" y="12454"/>
                    </a:cubicBezTo>
                    <a:cubicBezTo>
                      <a:pt x="3054439" y="12671"/>
                      <a:pt x="3953477" y="0"/>
                      <a:pt x="3953477" y="0"/>
                    </a:cubicBezTo>
                    <a:cubicBezTo>
                      <a:pt x="4020940" y="0"/>
                      <a:pt x="4096877" y="0"/>
                      <a:pt x="4175650" y="85073"/>
                    </a:cubicBezTo>
                    <a:cubicBezTo>
                      <a:pt x="4218628" y="131488"/>
                      <a:pt x="4219696" y="240224"/>
                      <a:pt x="4220101" y="320281"/>
                    </a:cubicBezTo>
                    <a:cubicBezTo>
                      <a:pt x="4220101" y="320281"/>
                      <a:pt x="4218397" y="1053696"/>
                      <a:pt x="4218397" y="1263267"/>
                    </a:cubicBezTo>
                    <a:cubicBezTo>
                      <a:pt x="4218397" y="1477426"/>
                      <a:pt x="4227545" y="1776605"/>
                      <a:pt x="4227545" y="1776605"/>
                    </a:cubicBezTo>
                    <a:cubicBezTo>
                      <a:pt x="4227545" y="1905273"/>
                      <a:pt x="4223376" y="2025851"/>
                      <a:pt x="3970538" y="2017717"/>
                    </a:cubicBezTo>
                    <a:cubicBezTo>
                      <a:pt x="3970538" y="2017717"/>
                      <a:pt x="3594065" y="1997418"/>
                      <a:pt x="3129971" y="2005017"/>
                    </a:cubicBezTo>
                    <a:cubicBezTo>
                      <a:pt x="1349232" y="2013151"/>
                      <a:pt x="304023" y="2025851"/>
                      <a:pt x="304023" y="2025851"/>
                    </a:cubicBezTo>
                    <a:cubicBezTo>
                      <a:pt x="132548" y="2025851"/>
                      <a:pt x="4213" y="1924782"/>
                      <a:pt x="8532" y="1722235"/>
                    </a:cubicBezTo>
                    <a:cubicBezTo>
                      <a:pt x="8532" y="1722235"/>
                      <a:pt x="9630" y="1223694"/>
                      <a:pt x="4815" y="953225"/>
                    </a:cubicBezTo>
                    <a:cubicBezTo>
                      <a:pt x="0" y="663668"/>
                      <a:pt x="25592" y="330596"/>
                      <a:pt x="25592" y="330596"/>
                    </a:cubicBezTo>
                    <a:cubicBezTo>
                      <a:pt x="27224" y="150571"/>
                      <a:pt x="143504" y="16918"/>
                      <a:pt x="278431" y="16918"/>
                    </a:cubicBezTo>
                    <a:close/>
                  </a:path>
                </a:pathLst>
              </a:custGeom>
              <a:solidFill>
                <a:srgbClr val="F8AB2B"/>
              </a:solidFill>
            </p:spPr>
            <p:txBody>
              <a:bodyPr/>
              <a:lstStyle/>
              <a:p>
                <a:endParaRPr lang="en-IN"/>
              </a:p>
            </p:txBody>
          </p:sp>
        </p:grpSp>
        <p:grpSp>
          <p:nvGrpSpPr>
            <p:cNvPr id="17" name="Group 17"/>
            <p:cNvGrpSpPr/>
            <p:nvPr/>
          </p:nvGrpSpPr>
          <p:grpSpPr>
            <a:xfrm>
              <a:off x="0" y="673930"/>
              <a:ext cx="8232784" cy="3940240"/>
              <a:chOff x="0" y="0"/>
              <a:chExt cx="4288367" cy="2052428"/>
            </a:xfrm>
          </p:grpSpPr>
          <p:sp>
            <p:nvSpPr>
              <p:cNvPr id="18" name="Freeform 18"/>
              <p:cNvSpPr/>
              <p:nvPr/>
            </p:nvSpPr>
            <p:spPr>
              <a:xfrm>
                <a:off x="-4213" y="0"/>
                <a:ext cx="4292580" cy="2052428"/>
              </a:xfrm>
              <a:custGeom>
                <a:avLst/>
                <a:gdLst/>
                <a:ahLst/>
                <a:cxnLst/>
                <a:rect l="l" t="t" r="r" b="b"/>
                <a:pathLst>
                  <a:path w="4292580" h="2052428">
                    <a:moveTo>
                      <a:pt x="278431" y="16918"/>
                    </a:moveTo>
                    <a:cubicBezTo>
                      <a:pt x="278431" y="16918"/>
                      <a:pt x="604014" y="12258"/>
                      <a:pt x="946523" y="12454"/>
                    </a:cubicBezTo>
                    <a:cubicBezTo>
                      <a:pt x="3111248" y="12671"/>
                      <a:pt x="4018512" y="0"/>
                      <a:pt x="4018512" y="0"/>
                    </a:cubicBezTo>
                    <a:cubicBezTo>
                      <a:pt x="4085975" y="0"/>
                      <a:pt x="4161912" y="0"/>
                      <a:pt x="4240685" y="85073"/>
                    </a:cubicBezTo>
                    <a:cubicBezTo>
                      <a:pt x="4283663" y="131488"/>
                      <a:pt x="4284732" y="240224"/>
                      <a:pt x="4285137" y="320281"/>
                    </a:cubicBezTo>
                    <a:cubicBezTo>
                      <a:pt x="4285137" y="320281"/>
                      <a:pt x="4283432" y="1075685"/>
                      <a:pt x="4283432" y="1289844"/>
                    </a:cubicBezTo>
                    <a:cubicBezTo>
                      <a:pt x="4283432" y="1504003"/>
                      <a:pt x="4292580" y="1803182"/>
                      <a:pt x="4292580" y="1803182"/>
                    </a:cubicBezTo>
                    <a:cubicBezTo>
                      <a:pt x="4292580" y="1931850"/>
                      <a:pt x="4288411" y="2052428"/>
                      <a:pt x="4035573" y="2044294"/>
                    </a:cubicBezTo>
                    <a:cubicBezTo>
                      <a:pt x="4035573" y="2044294"/>
                      <a:pt x="3659100" y="2023995"/>
                      <a:pt x="3188773" y="2031594"/>
                    </a:cubicBezTo>
                    <a:cubicBezTo>
                      <a:pt x="1361047"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70B6B8"/>
              </a:solidFill>
            </p:spPr>
            <p:txBody>
              <a:bodyPr/>
              <a:lstStyle/>
              <a:p>
                <a:endParaRPr lang="en-IN"/>
              </a:p>
            </p:txBody>
          </p:sp>
        </p:grpSp>
        <p:sp>
          <p:nvSpPr>
            <p:cNvPr id="19" name="Freeform 19"/>
            <p:cNvSpPr/>
            <p:nvPr/>
          </p:nvSpPr>
          <p:spPr>
            <a:xfrm>
              <a:off x="4116392" y="0"/>
              <a:ext cx="745086" cy="1001796"/>
            </a:xfrm>
            <a:custGeom>
              <a:avLst/>
              <a:gdLst/>
              <a:ahLst/>
              <a:cxnLst/>
              <a:rect l="l" t="t" r="r" b="b"/>
              <a:pathLst>
                <a:path w="745086" h="1001796">
                  <a:moveTo>
                    <a:pt x="0" y="0"/>
                  </a:moveTo>
                  <a:lnTo>
                    <a:pt x="745086" y="0"/>
                  </a:lnTo>
                  <a:lnTo>
                    <a:pt x="745086" y="1001796"/>
                  </a:lnTo>
                  <a:lnTo>
                    <a:pt x="0" y="1001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grpSp>
        <p:nvGrpSpPr>
          <p:cNvPr id="20" name="Group 20"/>
          <p:cNvGrpSpPr/>
          <p:nvPr/>
        </p:nvGrpSpPr>
        <p:grpSpPr>
          <a:xfrm>
            <a:off x="1931790" y="6223229"/>
            <a:ext cx="6325216" cy="3602354"/>
            <a:chOff x="0" y="0"/>
            <a:chExt cx="8433622" cy="4803139"/>
          </a:xfrm>
        </p:grpSpPr>
        <p:grpSp>
          <p:nvGrpSpPr>
            <p:cNvPr id="21" name="Group 21"/>
            <p:cNvGrpSpPr/>
            <p:nvPr/>
          </p:nvGrpSpPr>
          <p:grpSpPr>
            <a:xfrm>
              <a:off x="361011" y="930863"/>
              <a:ext cx="8072611" cy="3872276"/>
              <a:chOff x="0" y="0"/>
              <a:chExt cx="4223332" cy="2025851"/>
            </a:xfrm>
          </p:grpSpPr>
          <p:sp>
            <p:nvSpPr>
              <p:cNvPr id="22" name="Freeform 22"/>
              <p:cNvSpPr/>
              <p:nvPr/>
            </p:nvSpPr>
            <p:spPr>
              <a:xfrm>
                <a:off x="-4213" y="0"/>
                <a:ext cx="4227545" cy="2025851"/>
              </a:xfrm>
              <a:custGeom>
                <a:avLst/>
                <a:gdLst/>
                <a:ahLst/>
                <a:cxnLst/>
                <a:rect l="l" t="t" r="r" b="b"/>
                <a:pathLst>
                  <a:path w="4227545" h="2025851">
                    <a:moveTo>
                      <a:pt x="278431" y="16918"/>
                    </a:moveTo>
                    <a:cubicBezTo>
                      <a:pt x="278431" y="16918"/>
                      <a:pt x="604014" y="12258"/>
                      <a:pt x="945365" y="12454"/>
                    </a:cubicBezTo>
                    <a:cubicBezTo>
                      <a:pt x="3054439" y="12671"/>
                      <a:pt x="3953477" y="0"/>
                      <a:pt x="3953477" y="0"/>
                    </a:cubicBezTo>
                    <a:cubicBezTo>
                      <a:pt x="4020940" y="0"/>
                      <a:pt x="4096877" y="0"/>
                      <a:pt x="4175650" y="85073"/>
                    </a:cubicBezTo>
                    <a:cubicBezTo>
                      <a:pt x="4218628" y="131488"/>
                      <a:pt x="4219696" y="240224"/>
                      <a:pt x="4220101" y="320281"/>
                    </a:cubicBezTo>
                    <a:cubicBezTo>
                      <a:pt x="4220101" y="320281"/>
                      <a:pt x="4218397" y="1053696"/>
                      <a:pt x="4218397" y="1263267"/>
                    </a:cubicBezTo>
                    <a:cubicBezTo>
                      <a:pt x="4218397" y="1477426"/>
                      <a:pt x="4227545" y="1776605"/>
                      <a:pt x="4227545" y="1776605"/>
                    </a:cubicBezTo>
                    <a:cubicBezTo>
                      <a:pt x="4227545" y="1905273"/>
                      <a:pt x="4223376" y="2025851"/>
                      <a:pt x="3970538" y="2017717"/>
                    </a:cubicBezTo>
                    <a:cubicBezTo>
                      <a:pt x="3970538" y="2017717"/>
                      <a:pt x="3594065" y="1997418"/>
                      <a:pt x="3129971" y="2005017"/>
                    </a:cubicBezTo>
                    <a:cubicBezTo>
                      <a:pt x="1349232" y="2013151"/>
                      <a:pt x="304023" y="2025851"/>
                      <a:pt x="304023" y="2025851"/>
                    </a:cubicBezTo>
                    <a:cubicBezTo>
                      <a:pt x="132548" y="2025851"/>
                      <a:pt x="4213" y="1924782"/>
                      <a:pt x="8532" y="1722235"/>
                    </a:cubicBezTo>
                    <a:cubicBezTo>
                      <a:pt x="8532" y="1722235"/>
                      <a:pt x="9630" y="1223694"/>
                      <a:pt x="4815" y="953225"/>
                    </a:cubicBezTo>
                    <a:cubicBezTo>
                      <a:pt x="0" y="663668"/>
                      <a:pt x="25592" y="330596"/>
                      <a:pt x="25592" y="330596"/>
                    </a:cubicBezTo>
                    <a:cubicBezTo>
                      <a:pt x="27224" y="150571"/>
                      <a:pt x="143504" y="16918"/>
                      <a:pt x="278431" y="16918"/>
                    </a:cubicBezTo>
                    <a:close/>
                  </a:path>
                </a:pathLst>
              </a:custGeom>
              <a:solidFill>
                <a:srgbClr val="F8AB2B"/>
              </a:solidFill>
            </p:spPr>
            <p:txBody>
              <a:bodyPr/>
              <a:lstStyle/>
              <a:p>
                <a:endParaRPr lang="en-IN"/>
              </a:p>
            </p:txBody>
          </p:sp>
        </p:grpSp>
        <p:grpSp>
          <p:nvGrpSpPr>
            <p:cNvPr id="23" name="Group 23"/>
            <p:cNvGrpSpPr/>
            <p:nvPr/>
          </p:nvGrpSpPr>
          <p:grpSpPr>
            <a:xfrm>
              <a:off x="0" y="673930"/>
              <a:ext cx="8232784" cy="3940240"/>
              <a:chOff x="0" y="0"/>
              <a:chExt cx="4288367" cy="2052428"/>
            </a:xfrm>
          </p:grpSpPr>
          <p:sp>
            <p:nvSpPr>
              <p:cNvPr id="24" name="Freeform 24"/>
              <p:cNvSpPr/>
              <p:nvPr/>
            </p:nvSpPr>
            <p:spPr>
              <a:xfrm>
                <a:off x="-4213" y="0"/>
                <a:ext cx="4292580" cy="2052428"/>
              </a:xfrm>
              <a:custGeom>
                <a:avLst/>
                <a:gdLst/>
                <a:ahLst/>
                <a:cxnLst/>
                <a:rect l="l" t="t" r="r" b="b"/>
                <a:pathLst>
                  <a:path w="4292580" h="2052428">
                    <a:moveTo>
                      <a:pt x="278431" y="16918"/>
                    </a:moveTo>
                    <a:cubicBezTo>
                      <a:pt x="278431" y="16918"/>
                      <a:pt x="604014" y="12258"/>
                      <a:pt x="946523" y="12454"/>
                    </a:cubicBezTo>
                    <a:cubicBezTo>
                      <a:pt x="3111248" y="12671"/>
                      <a:pt x="4018512" y="0"/>
                      <a:pt x="4018512" y="0"/>
                    </a:cubicBezTo>
                    <a:cubicBezTo>
                      <a:pt x="4085975" y="0"/>
                      <a:pt x="4161912" y="0"/>
                      <a:pt x="4240685" y="85073"/>
                    </a:cubicBezTo>
                    <a:cubicBezTo>
                      <a:pt x="4283663" y="131488"/>
                      <a:pt x="4284732" y="240224"/>
                      <a:pt x="4285137" y="320281"/>
                    </a:cubicBezTo>
                    <a:cubicBezTo>
                      <a:pt x="4285137" y="320281"/>
                      <a:pt x="4283432" y="1075685"/>
                      <a:pt x="4283432" y="1289844"/>
                    </a:cubicBezTo>
                    <a:cubicBezTo>
                      <a:pt x="4283432" y="1504003"/>
                      <a:pt x="4292580" y="1803182"/>
                      <a:pt x="4292580" y="1803182"/>
                    </a:cubicBezTo>
                    <a:cubicBezTo>
                      <a:pt x="4292580" y="1931850"/>
                      <a:pt x="4288411" y="2052428"/>
                      <a:pt x="4035573" y="2044294"/>
                    </a:cubicBezTo>
                    <a:cubicBezTo>
                      <a:pt x="4035573" y="2044294"/>
                      <a:pt x="3659100" y="2023995"/>
                      <a:pt x="3188773" y="2031594"/>
                    </a:cubicBezTo>
                    <a:cubicBezTo>
                      <a:pt x="1361047"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70B6B8"/>
              </a:solidFill>
            </p:spPr>
            <p:txBody>
              <a:bodyPr/>
              <a:lstStyle/>
              <a:p>
                <a:endParaRPr lang="en-IN"/>
              </a:p>
            </p:txBody>
          </p:sp>
        </p:grpSp>
        <p:sp>
          <p:nvSpPr>
            <p:cNvPr id="25" name="Freeform 25"/>
            <p:cNvSpPr/>
            <p:nvPr/>
          </p:nvSpPr>
          <p:spPr>
            <a:xfrm>
              <a:off x="4116392" y="0"/>
              <a:ext cx="745086" cy="1001796"/>
            </a:xfrm>
            <a:custGeom>
              <a:avLst/>
              <a:gdLst/>
              <a:ahLst/>
              <a:cxnLst/>
              <a:rect l="l" t="t" r="r" b="b"/>
              <a:pathLst>
                <a:path w="745086" h="1001796">
                  <a:moveTo>
                    <a:pt x="0" y="0"/>
                  </a:moveTo>
                  <a:lnTo>
                    <a:pt x="745086" y="0"/>
                  </a:lnTo>
                  <a:lnTo>
                    <a:pt x="745086" y="1001796"/>
                  </a:lnTo>
                  <a:lnTo>
                    <a:pt x="0" y="1001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sp>
        <p:nvSpPr>
          <p:cNvPr id="26" name="TextBox 26"/>
          <p:cNvSpPr txBox="1"/>
          <p:nvPr/>
        </p:nvSpPr>
        <p:spPr>
          <a:xfrm>
            <a:off x="2416652" y="2568437"/>
            <a:ext cx="5355492" cy="714375"/>
          </a:xfrm>
          <a:prstGeom prst="rect">
            <a:avLst/>
          </a:prstGeom>
        </p:spPr>
        <p:txBody>
          <a:bodyPr lIns="0" tIns="0" rIns="0" bIns="0" rtlCol="0" anchor="t">
            <a:spAutoFit/>
          </a:bodyPr>
          <a:lstStyle/>
          <a:p>
            <a:pPr algn="ctr">
              <a:lnSpc>
                <a:spcPts val="5759"/>
              </a:lnSpc>
              <a:spcBef>
                <a:spcPct val="0"/>
              </a:spcBef>
            </a:pPr>
            <a:r>
              <a:rPr lang="en-US" sz="4799" u="sng">
                <a:solidFill>
                  <a:srgbClr val="01003B"/>
                </a:solidFill>
                <a:latin typeface="Caveat Brush"/>
              </a:rPr>
              <a:t>Inventory Tracking:</a:t>
            </a:r>
          </a:p>
        </p:txBody>
      </p:sp>
      <p:sp>
        <p:nvSpPr>
          <p:cNvPr id="27" name="TextBox 27"/>
          <p:cNvSpPr txBox="1"/>
          <p:nvPr/>
        </p:nvSpPr>
        <p:spPr>
          <a:xfrm>
            <a:off x="10533002" y="6935725"/>
            <a:ext cx="5380102" cy="714375"/>
          </a:xfrm>
          <a:prstGeom prst="rect">
            <a:avLst/>
          </a:prstGeom>
        </p:spPr>
        <p:txBody>
          <a:bodyPr lIns="0" tIns="0" rIns="0" bIns="0" rtlCol="0" anchor="t">
            <a:spAutoFit/>
          </a:bodyPr>
          <a:lstStyle/>
          <a:p>
            <a:pPr algn="ctr">
              <a:lnSpc>
                <a:spcPts val="5759"/>
              </a:lnSpc>
              <a:spcBef>
                <a:spcPct val="0"/>
              </a:spcBef>
            </a:pPr>
            <a:r>
              <a:rPr lang="en-US" sz="4799" u="sng">
                <a:solidFill>
                  <a:srgbClr val="FFFFFF"/>
                </a:solidFill>
                <a:latin typeface="Caveat Brush"/>
              </a:rPr>
              <a:t>Supplier Management:</a:t>
            </a:r>
          </a:p>
        </p:txBody>
      </p:sp>
      <p:sp>
        <p:nvSpPr>
          <p:cNvPr id="28" name="TextBox 28"/>
          <p:cNvSpPr txBox="1"/>
          <p:nvPr/>
        </p:nvSpPr>
        <p:spPr>
          <a:xfrm>
            <a:off x="11088026" y="2765337"/>
            <a:ext cx="4324435" cy="714375"/>
          </a:xfrm>
          <a:prstGeom prst="rect">
            <a:avLst/>
          </a:prstGeom>
        </p:spPr>
        <p:txBody>
          <a:bodyPr lIns="0" tIns="0" rIns="0" bIns="0" rtlCol="0" anchor="t">
            <a:spAutoFit/>
          </a:bodyPr>
          <a:lstStyle/>
          <a:p>
            <a:pPr algn="ctr">
              <a:lnSpc>
                <a:spcPts val="5759"/>
              </a:lnSpc>
              <a:spcBef>
                <a:spcPct val="0"/>
              </a:spcBef>
            </a:pPr>
            <a:r>
              <a:rPr lang="en-US" sz="4799" u="sng">
                <a:solidFill>
                  <a:srgbClr val="FFFFFF"/>
                </a:solidFill>
                <a:latin typeface="Caveat Brush"/>
              </a:rPr>
              <a:t>Order Management:</a:t>
            </a:r>
          </a:p>
        </p:txBody>
      </p:sp>
      <p:sp>
        <p:nvSpPr>
          <p:cNvPr id="29" name="TextBox 29"/>
          <p:cNvSpPr txBox="1"/>
          <p:nvPr/>
        </p:nvSpPr>
        <p:spPr>
          <a:xfrm>
            <a:off x="2748271" y="6812392"/>
            <a:ext cx="4692253" cy="714375"/>
          </a:xfrm>
          <a:prstGeom prst="rect">
            <a:avLst/>
          </a:prstGeom>
        </p:spPr>
        <p:txBody>
          <a:bodyPr lIns="0" tIns="0" rIns="0" bIns="0" rtlCol="0" anchor="t">
            <a:spAutoFit/>
          </a:bodyPr>
          <a:lstStyle/>
          <a:p>
            <a:pPr algn="ctr">
              <a:lnSpc>
                <a:spcPts val="5759"/>
              </a:lnSpc>
              <a:spcBef>
                <a:spcPct val="0"/>
              </a:spcBef>
            </a:pPr>
            <a:r>
              <a:rPr lang="en-US" sz="4799" u="sng">
                <a:solidFill>
                  <a:srgbClr val="FFFFFF"/>
                </a:solidFill>
                <a:latin typeface="Caveat Brush"/>
              </a:rPr>
              <a:t>Stock Replenishment: </a:t>
            </a:r>
          </a:p>
        </p:txBody>
      </p:sp>
      <p:sp>
        <p:nvSpPr>
          <p:cNvPr id="30" name="TextBox 30"/>
          <p:cNvSpPr txBox="1"/>
          <p:nvPr/>
        </p:nvSpPr>
        <p:spPr>
          <a:xfrm>
            <a:off x="2823853" y="3282812"/>
            <a:ext cx="4541090" cy="1641475"/>
          </a:xfrm>
          <a:prstGeom prst="rect">
            <a:avLst/>
          </a:prstGeom>
        </p:spPr>
        <p:txBody>
          <a:bodyPr lIns="0" tIns="0" rIns="0" bIns="0" rtlCol="0" anchor="t">
            <a:spAutoFit/>
          </a:bodyPr>
          <a:lstStyle/>
          <a:p>
            <a:pPr algn="just">
              <a:lnSpc>
                <a:spcPts val="3219"/>
              </a:lnSpc>
            </a:pPr>
            <a:r>
              <a:rPr lang="en-US" sz="2799" dirty="0">
                <a:solidFill>
                  <a:srgbClr val="203847"/>
                </a:solidFill>
                <a:latin typeface="Open Sauce Semi-Bold"/>
              </a:rPr>
              <a:t>Real-time monitoring and recording of inventory levels for accurate stock management.</a:t>
            </a:r>
          </a:p>
        </p:txBody>
      </p:sp>
      <p:sp>
        <p:nvSpPr>
          <p:cNvPr id="31" name="TextBox 31"/>
          <p:cNvSpPr txBox="1"/>
          <p:nvPr/>
        </p:nvSpPr>
        <p:spPr>
          <a:xfrm>
            <a:off x="10435658" y="7782698"/>
            <a:ext cx="5214761" cy="1641475"/>
          </a:xfrm>
          <a:prstGeom prst="rect">
            <a:avLst/>
          </a:prstGeom>
        </p:spPr>
        <p:txBody>
          <a:bodyPr lIns="0" tIns="0" rIns="0" bIns="0" rtlCol="0" anchor="t">
            <a:spAutoFit/>
          </a:bodyPr>
          <a:lstStyle/>
          <a:p>
            <a:pPr algn="just">
              <a:lnSpc>
                <a:spcPts val="3219"/>
              </a:lnSpc>
            </a:pPr>
            <a:r>
              <a:rPr lang="en-US" sz="2799" dirty="0">
                <a:solidFill>
                  <a:srgbClr val="FFFFFF"/>
                </a:solidFill>
                <a:latin typeface="Open Sauce Semi-Bold"/>
              </a:rPr>
              <a:t>Tracking of supplier information, orders, and deliveries for effective supply chain management.</a:t>
            </a:r>
          </a:p>
        </p:txBody>
      </p:sp>
      <p:sp>
        <p:nvSpPr>
          <p:cNvPr id="32" name="TextBox 32"/>
          <p:cNvSpPr txBox="1"/>
          <p:nvPr/>
        </p:nvSpPr>
        <p:spPr>
          <a:xfrm>
            <a:off x="10871371" y="3613062"/>
            <a:ext cx="4541090" cy="1641475"/>
          </a:xfrm>
          <a:prstGeom prst="rect">
            <a:avLst/>
          </a:prstGeom>
        </p:spPr>
        <p:txBody>
          <a:bodyPr lIns="0" tIns="0" rIns="0" bIns="0" rtlCol="0" anchor="t">
            <a:spAutoFit/>
          </a:bodyPr>
          <a:lstStyle/>
          <a:p>
            <a:pPr algn="just">
              <a:lnSpc>
                <a:spcPts val="3219"/>
              </a:lnSpc>
            </a:pPr>
            <a:r>
              <a:rPr lang="en-US" sz="2799" dirty="0">
                <a:solidFill>
                  <a:srgbClr val="050E5D"/>
                </a:solidFill>
                <a:latin typeface="Open Sauce Semi-Bold"/>
              </a:rPr>
              <a:t>Efficient processing of orders, including order placement, tracking, and fulfillment.</a:t>
            </a:r>
          </a:p>
        </p:txBody>
      </p:sp>
      <p:sp>
        <p:nvSpPr>
          <p:cNvPr id="33" name="TextBox 33"/>
          <p:cNvSpPr txBox="1"/>
          <p:nvPr/>
        </p:nvSpPr>
        <p:spPr>
          <a:xfrm>
            <a:off x="2544671" y="7777471"/>
            <a:ext cx="4948291" cy="1641475"/>
          </a:xfrm>
          <a:prstGeom prst="rect">
            <a:avLst/>
          </a:prstGeom>
        </p:spPr>
        <p:txBody>
          <a:bodyPr lIns="0" tIns="0" rIns="0" bIns="0" rtlCol="0" anchor="t">
            <a:spAutoFit/>
          </a:bodyPr>
          <a:lstStyle/>
          <a:p>
            <a:pPr algn="just">
              <a:lnSpc>
                <a:spcPts val="3219"/>
              </a:lnSpc>
            </a:pPr>
            <a:r>
              <a:rPr lang="en-US" sz="2799" dirty="0">
                <a:solidFill>
                  <a:srgbClr val="FFFFFF"/>
                </a:solidFill>
                <a:latin typeface="Open Sauce Semi-Bold"/>
              </a:rPr>
              <a:t>Automated alerts and notifications for restocking inventory to prevent stockouts.</a:t>
            </a:r>
          </a:p>
        </p:txBody>
      </p:sp>
      <p:sp>
        <p:nvSpPr>
          <p:cNvPr id="34" name="TextBox 34"/>
          <p:cNvSpPr txBox="1"/>
          <p:nvPr/>
        </p:nvSpPr>
        <p:spPr>
          <a:xfrm>
            <a:off x="5827013" y="534681"/>
            <a:ext cx="7627323" cy="1302374"/>
          </a:xfrm>
          <a:prstGeom prst="rect">
            <a:avLst/>
          </a:prstGeom>
        </p:spPr>
        <p:txBody>
          <a:bodyPr wrap="square" lIns="0" tIns="0" rIns="0" bIns="0" rtlCol="0" anchor="t">
            <a:spAutoFit/>
          </a:bodyPr>
          <a:lstStyle/>
          <a:p>
            <a:pPr algn="ctr">
              <a:lnSpc>
                <a:spcPts val="10640"/>
              </a:lnSpc>
            </a:pPr>
            <a:r>
              <a:rPr lang="en-US" sz="7600" u="sng" dirty="0">
                <a:solidFill>
                  <a:srgbClr val="FFFFFF"/>
                </a:solidFill>
                <a:latin typeface="Caveat Brush"/>
              </a:rPr>
              <a:t>KEY FEATURES....</a:t>
            </a:r>
          </a:p>
        </p:txBody>
      </p:sp>
      <p:sp>
        <p:nvSpPr>
          <p:cNvPr id="35" name="Freeform 35"/>
          <p:cNvSpPr/>
          <p:nvPr/>
        </p:nvSpPr>
        <p:spPr>
          <a:xfrm rot="-117286">
            <a:off x="16109659" y="237033"/>
            <a:ext cx="1808211" cy="2129585"/>
          </a:xfrm>
          <a:custGeom>
            <a:avLst/>
            <a:gdLst/>
            <a:ahLst/>
            <a:cxnLst/>
            <a:rect l="l" t="t" r="r" b="b"/>
            <a:pathLst>
              <a:path w="1808211" h="2129585">
                <a:moveTo>
                  <a:pt x="0" y="0"/>
                </a:moveTo>
                <a:lnTo>
                  <a:pt x="1808211" y="0"/>
                </a:lnTo>
                <a:lnTo>
                  <a:pt x="1808211" y="2129584"/>
                </a:lnTo>
                <a:lnTo>
                  <a:pt x="0" y="2129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7625"/>
            <a:chOff x="0" y="0"/>
            <a:chExt cx="9414331" cy="24516"/>
          </a:xfrm>
        </p:grpSpPr>
        <p:sp>
          <p:nvSpPr>
            <p:cNvPr id="3" name="Freeform 3"/>
            <p:cNvSpPr/>
            <p:nvPr/>
          </p:nvSpPr>
          <p:spPr>
            <a:xfrm>
              <a:off x="0" y="0"/>
              <a:ext cx="9414331" cy="24516"/>
            </a:xfrm>
            <a:custGeom>
              <a:avLst/>
              <a:gdLst/>
              <a:ahLst/>
              <a:cxnLst/>
              <a:rect l="l" t="t" r="r" b="b"/>
              <a:pathLst>
                <a:path w="9414331" h="24516">
                  <a:moveTo>
                    <a:pt x="0" y="0"/>
                  </a:moveTo>
                  <a:lnTo>
                    <a:pt x="9414331" y="0"/>
                  </a:lnTo>
                  <a:lnTo>
                    <a:pt x="9414331" y="24516"/>
                  </a:lnTo>
                  <a:lnTo>
                    <a:pt x="0" y="24516"/>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4" name="TextBox 4"/>
            <p:cNvSpPr txBox="1"/>
            <p:nvPr/>
          </p:nvSpPr>
          <p:spPr>
            <a:xfrm>
              <a:off x="0" y="-38100"/>
              <a:ext cx="9414331" cy="6261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u="sng">
                <a:solidFill>
                  <a:srgbClr val="000000"/>
                </a:solidFill>
                <a:latin typeface="Canva Sans Bold"/>
              </a:rPr>
              <a:t>PROJECT TIMELINE</a:t>
            </a:r>
          </a:p>
        </p:txBody>
      </p:sp>
      <p:sp>
        <p:nvSpPr>
          <p:cNvPr id="6" name="Freeform 6"/>
          <p:cNvSpPr/>
          <p:nvPr/>
        </p:nvSpPr>
        <p:spPr>
          <a:xfrm>
            <a:off x="3220767" y="1219200"/>
            <a:ext cx="10087569" cy="9205877"/>
          </a:xfrm>
          <a:custGeom>
            <a:avLst/>
            <a:gdLst/>
            <a:ahLst/>
            <a:cxnLst/>
            <a:rect l="l" t="t" r="r" b="b"/>
            <a:pathLst>
              <a:path w="10087569" h="9205877">
                <a:moveTo>
                  <a:pt x="0" y="0"/>
                </a:moveTo>
                <a:lnTo>
                  <a:pt x="10087570" y="0"/>
                </a:lnTo>
                <a:lnTo>
                  <a:pt x="10087570" y="9205877"/>
                </a:lnTo>
                <a:lnTo>
                  <a:pt x="0" y="9205877"/>
                </a:lnTo>
                <a:lnTo>
                  <a:pt x="0" y="0"/>
                </a:lnTo>
                <a:close/>
              </a:path>
            </a:pathLst>
          </a:custGeom>
          <a:blipFill>
            <a:blip r:embed="rId2"/>
            <a:stretch>
              <a:fillRect t="-1640" b="-1640"/>
            </a:stretch>
          </a:blipFill>
        </p:spPr>
        <p:txBody>
          <a:bodyPr/>
          <a:lstStyle/>
          <a:p>
            <a:endParaRPr lang="en-IN"/>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73142" y="-702377"/>
            <a:ext cx="4831053" cy="11342986"/>
            <a:chOff x="0" y="0"/>
            <a:chExt cx="1272376" cy="2987453"/>
          </a:xfrm>
        </p:grpSpPr>
        <p:sp>
          <p:nvSpPr>
            <p:cNvPr id="3" name="Freeform 3"/>
            <p:cNvSpPr/>
            <p:nvPr/>
          </p:nvSpPr>
          <p:spPr>
            <a:xfrm>
              <a:off x="0" y="0"/>
              <a:ext cx="1272376" cy="2987453"/>
            </a:xfrm>
            <a:custGeom>
              <a:avLst/>
              <a:gdLst/>
              <a:ahLst/>
              <a:cxnLst/>
              <a:rect l="l" t="t" r="r" b="b"/>
              <a:pathLst>
                <a:path w="1272376" h="2987453">
                  <a:moveTo>
                    <a:pt x="0" y="0"/>
                  </a:moveTo>
                  <a:lnTo>
                    <a:pt x="1272376" y="0"/>
                  </a:lnTo>
                  <a:lnTo>
                    <a:pt x="1272376" y="2987453"/>
                  </a:lnTo>
                  <a:lnTo>
                    <a:pt x="0" y="2987453"/>
                  </a:lnTo>
                  <a:close/>
                </a:path>
              </a:pathLst>
            </a:custGeom>
            <a:solidFill>
              <a:srgbClr val="476376"/>
            </a:solidFill>
          </p:spPr>
          <p:txBody>
            <a:bodyPr/>
            <a:lstStyle/>
            <a:p>
              <a:endParaRPr lang="en-IN"/>
            </a:p>
          </p:txBody>
        </p:sp>
        <p:sp>
          <p:nvSpPr>
            <p:cNvPr id="4" name="TextBox 4"/>
            <p:cNvSpPr txBox="1"/>
            <p:nvPr/>
          </p:nvSpPr>
          <p:spPr>
            <a:xfrm>
              <a:off x="0" y="-114300"/>
              <a:ext cx="1272376" cy="3101753"/>
            </a:xfrm>
            <a:prstGeom prst="rect">
              <a:avLst/>
            </a:prstGeom>
          </p:spPr>
          <p:txBody>
            <a:bodyPr lIns="50800" tIns="50800" rIns="50800" bIns="50800" rtlCol="0" anchor="ctr"/>
            <a:lstStyle/>
            <a:p>
              <a:pPr algn="ctr">
                <a:lnSpc>
                  <a:spcPts val="3765"/>
                </a:lnSpc>
              </a:pPr>
              <a:endParaRPr/>
            </a:p>
          </p:txBody>
        </p:sp>
      </p:grpSp>
      <p:sp>
        <p:nvSpPr>
          <p:cNvPr id="5" name="Freeform 5"/>
          <p:cNvSpPr/>
          <p:nvPr/>
        </p:nvSpPr>
        <p:spPr>
          <a:xfrm>
            <a:off x="-911081" y="-814077"/>
            <a:ext cx="4868992" cy="11915154"/>
          </a:xfrm>
          <a:custGeom>
            <a:avLst/>
            <a:gdLst/>
            <a:ahLst/>
            <a:cxnLst/>
            <a:rect l="l" t="t" r="r" b="b"/>
            <a:pathLst>
              <a:path w="9662106" h="11915154">
                <a:moveTo>
                  <a:pt x="0" y="0"/>
                </a:moveTo>
                <a:lnTo>
                  <a:pt x="9662106" y="0"/>
                </a:lnTo>
                <a:lnTo>
                  <a:pt x="9662106" y="11915153"/>
                </a:lnTo>
                <a:lnTo>
                  <a:pt x="0" y="11915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94937" y="1327197"/>
            <a:ext cx="8949063" cy="8279006"/>
          </a:xfrm>
          <a:custGeom>
            <a:avLst/>
            <a:gdLst/>
            <a:ahLst/>
            <a:cxnLst/>
            <a:rect l="l" t="t" r="r" b="b"/>
            <a:pathLst>
              <a:path w="8949063" h="8279006">
                <a:moveTo>
                  <a:pt x="0" y="0"/>
                </a:moveTo>
                <a:lnTo>
                  <a:pt x="8949063" y="0"/>
                </a:lnTo>
                <a:lnTo>
                  <a:pt x="8949063" y="8279006"/>
                </a:lnTo>
                <a:lnTo>
                  <a:pt x="0" y="8279006"/>
                </a:lnTo>
                <a:lnTo>
                  <a:pt x="0" y="0"/>
                </a:lnTo>
                <a:close/>
              </a:path>
            </a:pathLst>
          </a:custGeom>
          <a:blipFill>
            <a:blip r:embed="rId4"/>
            <a:stretch>
              <a:fillRect t="-3987" b="-3987"/>
            </a:stretch>
          </a:blipFill>
        </p:spPr>
        <p:txBody>
          <a:bodyPr/>
          <a:lstStyle/>
          <a:p>
            <a:endParaRPr lang="en-IN"/>
          </a:p>
        </p:txBody>
      </p:sp>
      <p:sp>
        <p:nvSpPr>
          <p:cNvPr id="7" name="Freeform 7"/>
          <p:cNvSpPr/>
          <p:nvPr/>
        </p:nvSpPr>
        <p:spPr>
          <a:xfrm>
            <a:off x="1886930" y="2780906"/>
            <a:ext cx="5507181" cy="4725189"/>
          </a:xfrm>
          <a:custGeom>
            <a:avLst/>
            <a:gdLst/>
            <a:ahLst/>
            <a:cxnLst/>
            <a:rect l="l" t="t" r="r" b="b"/>
            <a:pathLst>
              <a:path w="5507181" h="4725189">
                <a:moveTo>
                  <a:pt x="0" y="0"/>
                </a:moveTo>
                <a:lnTo>
                  <a:pt x="5507181" y="0"/>
                </a:lnTo>
                <a:lnTo>
                  <a:pt x="5507181" y="4725188"/>
                </a:lnTo>
                <a:lnTo>
                  <a:pt x="0" y="4725188"/>
                </a:lnTo>
                <a:lnTo>
                  <a:pt x="0" y="0"/>
                </a:lnTo>
                <a:close/>
              </a:path>
            </a:pathLst>
          </a:custGeom>
          <a:blipFill>
            <a:blip r:embed="rId5"/>
            <a:stretch>
              <a:fillRect l="-7336" t="-7125" r="-30976"/>
            </a:stretch>
          </a:blipFill>
        </p:spPr>
        <p:txBody>
          <a:bodyPr/>
          <a:lstStyle/>
          <a:p>
            <a:endParaRPr lang="en-IN"/>
          </a:p>
        </p:txBody>
      </p:sp>
      <p:sp>
        <p:nvSpPr>
          <p:cNvPr id="8" name="TextBox 8"/>
          <p:cNvSpPr txBox="1"/>
          <p:nvPr/>
        </p:nvSpPr>
        <p:spPr>
          <a:xfrm>
            <a:off x="8584174" y="3898823"/>
            <a:ext cx="6387829" cy="471135"/>
          </a:xfrm>
          <a:prstGeom prst="rect">
            <a:avLst/>
          </a:prstGeom>
        </p:spPr>
        <p:txBody>
          <a:bodyPr lIns="0" tIns="0" rIns="0" bIns="0" rtlCol="0" anchor="t">
            <a:spAutoFit/>
          </a:bodyPr>
          <a:lstStyle/>
          <a:p>
            <a:pPr algn="r">
              <a:lnSpc>
                <a:spcPts val="3752"/>
              </a:lnSpc>
            </a:pPr>
            <a:endParaRPr/>
          </a:p>
        </p:txBody>
      </p:sp>
      <p:sp>
        <p:nvSpPr>
          <p:cNvPr id="9" name="TextBox 9"/>
          <p:cNvSpPr txBox="1"/>
          <p:nvPr/>
        </p:nvSpPr>
        <p:spPr>
          <a:xfrm>
            <a:off x="8915400" y="1178659"/>
            <a:ext cx="9137838" cy="8728415"/>
          </a:xfrm>
          <a:prstGeom prst="rect">
            <a:avLst/>
          </a:prstGeom>
        </p:spPr>
        <p:txBody>
          <a:bodyPr wrap="square" lIns="0" tIns="0" rIns="0" bIns="0" rtlCol="0" anchor="t">
            <a:spAutoFit/>
          </a:bodyPr>
          <a:lstStyle/>
          <a:p>
            <a:pPr algn="ctr">
              <a:lnSpc>
                <a:spcPts val="8669"/>
              </a:lnSpc>
              <a:spcBef>
                <a:spcPct val="0"/>
              </a:spcBef>
            </a:pPr>
            <a:r>
              <a:rPr lang="en-US" sz="6192" dirty="0">
                <a:solidFill>
                  <a:srgbClr val="000000"/>
                </a:solidFill>
                <a:latin typeface="Canva Sans Bold"/>
              </a:rPr>
              <a:t> Software Requirements: </a:t>
            </a:r>
          </a:p>
          <a:p>
            <a:pPr algn="ctr">
              <a:lnSpc>
                <a:spcPts val="5088"/>
              </a:lnSpc>
            </a:pPr>
            <a:r>
              <a:rPr lang="en-US" sz="3634" dirty="0">
                <a:solidFill>
                  <a:srgbClr val="000000"/>
                </a:solidFill>
                <a:latin typeface="Canva Sans Bold"/>
              </a:rPr>
              <a:t>Frontend Development: </a:t>
            </a:r>
          </a:p>
          <a:p>
            <a:pPr algn="ctr">
              <a:lnSpc>
                <a:spcPts val="5088"/>
              </a:lnSpc>
              <a:spcBef>
                <a:spcPct val="0"/>
              </a:spcBef>
            </a:pPr>
            <a:r>
              <a:rPr lang="en-US" sz="3634" dirty="0">
                <a:solidFill>
                  <a:srgbClr val="00569E"/>
                </a:solidFill>
                <a:latin typeface="Canva Sans Bold"/>
                <a:sym typeface="Canva Sans Bold"/>
              </a:rPr>
              <a:t> HTML </a:t>
            </a:r>
          </a:p>
          <a:p>
            <a:pPr algn="ctr">
              <a:lnSpc>
                <a:spcPts val="5088"/>
              </a:lnSpc>
              <a:spcBef>
                <a:spcPct val="0"/>
              </a:spcBef>
            </a:pPr>
            <a:r>
              <a:rPr lang="en-US" sz="3634" dirty="0">
                <a:solidFill>
                  <a:srgbClr val="00569E"/>
                </a:solidFill>
                <a:latin typeface="Canva Sans Bold"/>
                <a:sym typeface="Canva Sans Bold"/>
              </a:rPr>
              <a:t> CSS </a:t>
            </a:r>
          </a:p>
          <a:p>
            <a:pPr algn="ctr">
              <a:lnSpc>
                <a:spcPts val="5088"/>
              </a:lnSpc>
              <a:spcBef>
                <a:spcPct val="0"/>
              </a:spcBef>
            </a:pPr>
            <a:r>
              <a:rPr lang="en-US" sz="3634" dirty="0">
                <a:solidFill>
                  <a:srgbClr val="00569E"/>
                </a:solidFill>
                <a:latin typeface="Canva Sans Bold"/>
                <a:sym typeface="Canva Sans Bold"/>
              </a:rPr>
              <a:t> React (JavaScript library for building user interfaces) </a:t>
            </a:r>
          </a:p>
          <a:p>
            <a:pPr algn="ctr">
              <a:lnSpc>
                <a:spcPts val="5088"/>
              </a:lnSpc>
              <a:spcBef>
                <a:spcPct val="0"/>
              </a:spcBef>
            </a:pPr>
            <a:r>
              <a:rPr lang="en-US" sz="3634" dirty="0">
                <a:solidFill>
                  <a:srgbClr val="000000"/>
                </a:solidFill>
                <a:latin typeface="Canva Sans Bold"/>
              </a:rPr>
              <a:t> Backend Development: </a:t>
            </a:r>
          </a:p>
          <a:p>
            <a:pPr algn="ctr">
              <a:lnSpc>
                <a:spcPts val="5088"/>
              </a:lnSpc>
              <a:spcBef>
                <a:spcPct val="0"/>
              </a:spcBef>
            </a:pPr>
            <a:r>
              <a:rPr lang="en-US" sz="3634" dirty="0">
                <a:solidFill>
                  <a:srgbClr val="00569E"/>
                </a:solidFill>
                <a:latin typeface="Canva Sans Bold"/>
                <a:sym typeface="Canva Sans Bold"/>
              </a:rPr>
              <a:t> Python (Programming language for backend logic) </a:t>
            </a:r>
          </a:p>
          <a:p>
            <a:pPr algn="ctr">
              <a:lnSpc>
                <a:spcPts val="5088"/>
              </a:lnSpc>
              <a:spcBef>
                <a:spcPct val="0"/>
              </a:spcBef>
            </a:pPr>
            <a:r>
              <a:rPr lang="en-US" sz="3634" dirty="0">
                <a:solidFill>
                  <a:srgbClr val="00569E"/>
                </a:solidFill>
                <a:latin typeface="Canva Sans Bold"/>
                <a:sym typeface="Canva Sans Bold"/>
              </a:rPr>
              <a:t> MongoDB (database for storing and managing data)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54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909813" cy="10287000"/>
            <a:chOff x="0" y="0"/>
            <a:chExt cx="1556494" cy="2709333"/>
          </a:xfrm>
        </p:grpSpPr>
        <p:sp>
          <p:nvSpPr>
            <p:cNvPr id="3" name="Freeform 3"/>
            <p:cNvSpPr/>
            <p:nvPr/>
          </p:nvSpPr>
          <p:spPr>
            <a:xfrm>
              <a:off x="0" y="0"/>
              <a:ext cx="1556494" cy="2709333"/>
            </a:xfrm>
            <a:custGeom>
              <a:avLst/>
              <a:gdLst/>
              <a:ahLst/>
              <a:cxnLst/>
              <a:rect l="l" t="t" r="r" b="b"/>
              <a:pathLst>
                <a:path w="1556494" h="2709333">
                  <a:moveTo>
                    <a:pt x="0" y="0"/>
                  </a:moveTo>
                  <a:lnTo>
                    <a:pt x="1556494" y="0"/>
                  </a:lnTo>
                  <a:lnTo>
                    <a:pt x="1556494" y="2709333"/>
                  </a:lnTo>
                  <a:lnTo>
                    <a:pt x="0" y="2709333"/>
                  </a:lnTo>
                  <a:close/>
                </a:path>
              </a:pathLst>
            </a:custGeom>
            <a:solidFill>
              <a:srgbClr val="52B6CD"/>
            </a:solidFill>
          </p:spPr>
          <p:txBody>
            <a:bodyPr/>
            <a:lstStyle/>
            <a:p>
              <a:endParaRPr lang="en-IN"/>
            </a:p>
          </p:txBody>
        </p:sp>
        <p:sp>
          <p:nvSpPr>
            <p:cNvPr id="4" name="TextBox 4"/>
            <p:cNvSpPr txBox="1"/>
            <p:nvPr/>
          </p:nvSpPr>
          <p:spPr>
            <a:xfrm>
              <a:off x="0" y="-9525"/>
              <a:ext cx="1556494" cy="2718858"/>
            </a:xfrm>
            <a:prstGeom prst="rect">
              <a:avLst/>
            </a:prstGeom>
          </p:spPr>
          <p:txBody>
            <a:bodyPr lIns="50800" tIns="50800" rIns="50800" bIns="50800" rtlCol="0" anchor="ctr"/>
            <a:lstStyle/>
            <a:p>
              <a:pPr algn="ctr">
                <a:lnSpc>
                  <a:spcPts val="3131"/>
                </a:lnSpc>
              </a:pPr>
              <a:endParaRPr/>
            </a:p>
          </p:txBody>
        </p:sp>
      </p:grpSp>
      <p:sp>
        <p:nvSpPr>
          <p:cNvPr id="5" name="Freeform 5"/>
          <p:cNvSpPr/>
          <p:nvPr/>
        </p:nvSpPr>
        <p:spPr>
          <a:xfrm rot="-1486492">
            <a:off x="15157663" y="7246342"/>
            <a:ext cx="2864318" cy="2605696"/>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2"/>
            <a:stretch>
              <a:fillRect/>
            </a:stretch>
          </a:blipFill>
        </p:spPr>
        <p:txBody>
          <a:bodyPr/>
          <a:lstStyle/>
          <a:p>
            <a:endParaRPr lang="en-IN"/>
          </a:p>
        </p:txBody>
      </p:sp>
      <p:sp>
        <p:nvSpPr>
          <p:cNvPr id="6" name="Freeform 6"/>
          <p:cNvSpPr/>
          <p:nvPr/>
        </p:nvSpPr>
        <p:spPr>
          <a:xfrm rot="1973881">
            <a:off x="15838004" y="322607"/>
            <a:ext cx="2205458" cy="2119920"/>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2"/>
            <a:stretch>
              <a:fillRect/>
            </a:stretch>
          </a:blipFill>
        </p:spPr>
        <p:txBody>
          <a:bodyPr/>
          <a:lstStyle/>
          <a:p>
            <a:endParaRPr lang="en-IN"/>
          </a:p>
        </p:txBody>
      </p:sp>
      <p:sp>
        <p:nvSpPr>
          <p:cNvPr id="7" name="TextBox 7"/>
          <p:cNvSpPr txBox="1"/>
          <p:nvPr/>
        </p:nvSpPr>
        <p:spPr>
          <a:xfrm>
            <a:off x="404265" y="3794394"/>
            <a:ext cx="5499770" cy="2285804"/>
          </a:xfrm>
          <a:prstGeom prst="rect">
            <a:avLst/>
          </a:prstGeom>
        </p:spPr>
        <p:txBody>
          <a:bodyPr lIns="0" tIns="0" rIns="0" bIns="0" rtlCol="0" anchor="t">
            <a:spAutoFit/>
          </a:bodyPr>
          <a:lstStyle/>
          <a:p>
            <a:pPr marL="0" lvl="0" indent="0">
              <a:lnSpc>
                <a:spcPts val="9119"/>
              </a:lnSpc>
              <a:spcBef>
                <a:spcPct val="0"/>
              </a:spcBef>
            </a:pPr>
            <a:r>
              <a:rPr lang="en-US" sz="6560">
                <a:solidFill>
                  <a:srgbClr val="F5F5F5"/>
                </a:solidFill>
                <a:latin typeface="Now Bold"/>
              </a:rPr>
              <a:t>Problem Statement</a:t>
            </a:r>
          </a:p>
        </p:txBody>
      </p:sp>
      <p:grpSp>
        <p:nvGrpSpPr>
          <p:cNvPr id="8" name="Group 8"/>
          <p:cNvGrpSpPr/>
          <p:nvPr/>
        </p:nvGrpSpPr>
        <p:grpSpPr>
          <a:xfrm>
            <a:off x="5025356" y="621556"/>
            <a:ext cx="1757360" cy="17573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1" name="Freeform 11"/>
          <p:cNvSpPr/>
          <p:nvPr/>
        </p:nvSpPr>
        <p:spPr>
          <a:xfrm>
            <a:off x="5434198" y="1092199"/>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2" name="Group 12"/>
          <p:cNvGrpSpPr/>
          <p:nvPr/>
        </p:nvGrpSpPr>
        <p:grpSpPr>
          <a:xfrm>
            <a:off x="4947233" y="4330891"/>
            <a:ext cx="1757360" cy="17573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5" name="Freeform 15"/>
          <p:cNvSpPr/>
          <p:nvPr/>
        </p:nvSpPr>
        <p:spPr>
          <a:xfrm>
            <a:off x="5337228" y="4701906"/>
            <a:ext cx="977370" cy="883187"/>
          </a:xfrm>
          <a:custGeom>
            <a:avLst/>
            <a:gdLst/>
            <a:ahLst/>
            <a:cxnLst/>
            <a:rect l="l" t="t" r="r" b="b"/>
            <a:pathLst>
              <a:path w="977370" h="883187">
                <a:moveTo>
                  <a:pt x="0" y="0"/>
                </a:moveTo>
                <a:lnTo>
                  <a:pt x="977370" y="0"/>
                </a:lnTo>
                <a:lnTo>
                  <a:pt x="977370" y="883188"/>
                </a:lnTo>
                <a:lnTo>
                  <a:pt x="0" y="883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6" name="Group 16"/>
          <p:cNvGrpSpPr/>
          <p:nvPr/>
        </p:nvGrpSpPr>
        <p:grpSpPr>
          <a:xfrm>
            <a:off x="4947233" y="8099692"/>
            <a:ext cx="1757360" cy="17573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9" name="Freeform 19"/>
          <p:cNvSpPr/>
          <p:nvPr/>
        </p:nvSpPr>
        <p:spPr>
          <a:xfrm>
            <a:off x="5434198" y="8412351"/>
            <a:ext cx="729185" cy="1055399"/>
          </a:xfrm>
          <a:custGeom>
            <a:avLst/>
            <a:gdLst/>
            <a:ahLst/>
            <a:cxnLst/>
            <a:rect l="l" t="t" r="r" b="b"/>
            <a:pathLst>
              <a:path w="729185" h="1055399">
                <a:moveTo>
                  <a:pt x="0" y="0"/>
                </a:moveTo>
                <a:lnTo>
                  <a:pt x="729185" y="0"/>
                </a:lnTo>
                <a:lnTo>
                  <a:pt x="729185" y="1055399"/>
                </a:lnTo>
                <a:lnTo>
                  <a:pt x="0" y="10553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0" name="TextBox 20"/>
          <p:cNvSpPr txBox="1"/>
          <p:nvPr/>
        </p:nvSpPr>
        <p:spPr>
          <a:xfrm>
            <a:off x="7729485" y="409479"/>
            <a:ext cx="9297407" cy="712469"/>
          </a:xfrm>
          <a:prstGeom prst="rect">
            <a:avLst/>
          </a:prstGeom>
        </p:spPr>
        <p:txBody>
          <a:bodyPr wrap="square" lIns="0" tIns="0" rIns="0" bIns="0" rtlCol="0" anchor="t">
            <a:spAutoFit/>
          </a:bodyPr>
          <a:lstStyle/>
          <a:p>
            <a:pPr marL="906785" lvl="1" indent="-453392" algn="ctr">
              <a:lnSpc>
                <a:spcPts val="5880"/>
              </a:lnSpc>
              <a:buFont typeface="Arial"/>
              <a:buChar char="•"/>
            </a:pPr>
            <a:r>
              <a:rPr lang="en-US" sz="4200" u="sng" dirty="0">
                <a:solidFill>
                  <a:srgbClr val="3EDAD8"/>
                </a:solidFill>
                <a:latin typeface="Canva Sans Bold"/>
              </a:rPr>
              <a:t>Manual Tracking and Errors:</a:t>
            </a:r>
          </a:p>
        </p:txBody>
      </p:sp>
      <p:sp>
        <p:nvSpPr>
          <p:cNvPr id="21" name="TextBox 21"/>
          <p:cNvSpPr txBox="1"/>
          <p:nvPr/>
        </p:nvSpPr>
        <p:spPr>
          <a:xfrm>
            <a:off x="7187446" y="1449353"/>
            <a:ext cx="11433387" cy="2002789"/>
          </a:xfrm>
          <a:prstGeom prst="rect">
            <a:avLst/>
          </a:prstGeom>
        </p:spPr>
        <p:txBody>
          <a:bodyPr lIns="0" tIns="0" rIns="0" bIns="0" rtlCol="0" anchor="t">
            <a:spAutoFit/>
          </a:bodyPr>
          <a:lstStyle/>
          <a:p>
            <a:pPr algn="just">
              <a:lnSpc>
                <a:spcPts val="4200"/>
              </a:lnSpc>
            </a:pPr>
            <a:r>
              <a:rPr lang="en-US" sz="3000" dirty="0">
                <a:solidFill>
                  <a:srgbClr val="FFFFFF"/>
                </a:solidFill>
                <a:latin typeface="Canva Sans Bold"/>
              </a:rPr>
              <a:t>Manual inventory tracking leads to errors and inefficiencies.</a:t>
            </a:r>
          </a:p>
          <a:p>
            <a:pPr>
              <a:lnSpc>
                <a:spcPts val="3920"/>
              </a:lnSpc>
            </a:pPr>
            <a:endParaRPr lang="en-US" sz="3000" dirty="0">
              <a:solidFill>
                <a:srgbClr val="FFFFFF"/>
              </a:solidFill>
              <a:latin typeface="Canva Sans Bold"/>
            </a:endParaRPr>
          </a:p>
          <a:p>
            <a:pPr>
              <a:lnSpc>
                <a:spcPts val="3920"/>
              </a:lnSpc>
            </a:pPr>
            <a:endParaRPr lang="en-US" sz="3000" dirty="0">
              <a:solidFill>
                <a:srgbClr val="FFFFFF"/>
              </a:solidFill>
              <a:latin typeface="Canva Sans Bold"/>
            </a:endParaRPr>
          </a:p>
          <a:p>
            <a:pPr>
              <a:lnSpc>
                <a:spcPts val="3920"/>
              </a:lnSpc>
              <a:spcBef>
                <a:spcPct val="0"/>
              </a:spcBef>
            </a:pPr>
            <a:endParaRPr lang="en-US" sz="3000" dirty="0">
              <a:solidFill>
                <a:srgbClr val="FFFFFF"/>
              </a:solidFill>
              <a:latin typeface="Canva Sans Bold"/>
            </a:endParaRPr>
          </a:p>
        </p:txBody>
      </p:sp>
      <p:sp>
        <p:nvSpPr>
          <p:cNvPr id="22" name="TextBox 22"/>
          <p:cNvSpPr txBox="1"/>
          <p:nvPr/>
        </p:nvSpPr>
        <p:spPr>
          <a:xfrm>
            <a:off x="7188858" y="2891515"/>
            <a:ext cx="9151032" cy="712469"/>
          </a:xfrm>
          <a:prstGeom prst="rect">
            <a:avLst/>
          </a:prstGeom>
        </p:spPr>
        <p:txBody>
          <a:bodyPr wrap="square" lIns="0" tIns="0" rIns="0" bIns="0" rtlCol="0" anchor="t">
            <a:spAutoFit/>
          </a:bodyPr>
          <a:lstStyle/>
          <a:p>
            <a:pPr marL="906785" lvl="1" indent="-453392" algn="ctr">
              <a:lnSpc>
                <a:spcPts val="5880"/>
              </a:lnSpc>
              <a:buFont typeface="Arial"/>
              <a:buChar char="•"/>
            </a:pPr>
            <a:r>
              <a:rPr lang="en-US" sz="4200" u="sng" dirty="0">
                <a:solidFill>
                  <a:srgbClr val="3EDAD8"/>
                </a:solidFill>
                <a:latin typeface="Canva Sans Bold"/>
              </a:rPr>
              <a:t>Process Inefficiencies:</a:t>
            </a:r>
          </a:p>
        </p:txBody>
      </p:sp>
      <p:sp>
        <p:nvSpPr>
          <p:cNvPr id="23" name="TextBox 23"/>
          <p:cNvSpPr txBox="1"/>
          <p:nvPr/>
        </p:nvSpPr>
        <p:spPr>
          <a:xfrm>
            <a:off x="6954526" y="3930463"/>
            <a:ext cx="11233560" cy="2647949"/>
          </a:xfrm>
          <a:prstGeom prst="rect">
            <a:avLst/>
          </a:prstGeom>
        </p:spPr>
        <p:txBody>
          <a:bodyPr lIns="0" tIns="0" rIns="0" bIns="0" rtlCol="0" anchor="t">
            <a:spAutoFit/>
          </a:bodyPr>
          <a:lstStyle/>
          <a:p>
            <a:pPr algn="just">
              <a:lnSpc>
                <a:spcPts val="4200"/>
              </a:lnSpc>
            </a:pPr>
            <a:r>
              <a:rPr lang="en-US" sz="3000" dirty="0">
                <a:solidFill>
                  <a:srgbClr val="FFFFFF"/>
                </a:solidFill>
                <a:latin typeface="Canva Sans Bold"/>
              </a:rPr>
              <a:t>Disparate systems and processes across warehouses cause inconsistencies in inventory records. Inefficient order fulfillment processes result in delays  and customer dissatisfaction.</a:t>
            </a:r>
          </a:p>
          <a:p>
            <a:pPr algn="ctr">
              <a:lnSpc>
                <a:spcPts val="4200"/>
              </a:lnSpc>
            </a:pPr>
            <a:endParaRPr lang="en-US" sz="3000" dirty="0">
              <a:solidFill>
                <a:srgbClr val="FFFFFF"/>
              </a:solidFill>
              <a:latin typeface="Canva Sans Bold"/>
            </a:endParaRPr>
          </a:p>
        </p:txBody>
      </p:sp>
      <p:sp>
        <p:nvSpPr>
          <p:cNvPr id="24" name="TextBox 24"/>
          <p:cNvSpPr txBox="1"/>
          <p:nvPr/>
        </p:nvSpPr>
        <p:spPr>
          <a:xfrm>
            <a:off x="6954526" y="6561709"/>
            <a:ext cx="9485277" cy="712469"/>
          </a:xfrm>
          <a:prstGeom prst="rect">
            <a:avLst/>
          </a:prstGeom>
        </p:spPr>
        <p:txBody>
          <a:bodyPr wrap="square" lIns="0" tIns="0" rIns="0" bIns="0" rtlCol="0" anchor="t">
            <a:spAutoFit/>
          </a:bodyPr>
          <a:lstStyle/>
          <a:p>
            <a:pPr marL="906785" lvl="1" indent="-453392" algn="ctr">
              <a:lnSpc>
                <a:spcPts val="5880"/>
              </a:lnSpc>
              <a:buFont typeface="Arial"/>
              <a:buChar char="•"/>
            </a:pPr>
            <a:r>
              <a:rPr lang="en-US" sz="4200" u="sng" dirty="0">
                <a:solidFill>
                  <a:srgbClr val="3EDAD8"/>
                </a:solidFill>
                <a:latin typeface="Canva Sans Bold"/>
              </a:rPr>
              <a:t>Replenishment Issues:</a:t>
            </a:r>
          </a:p>
        </p:txBody>
      </p:sp>
      <p:sp>
        <p:nvSpPr>
          <p:cNvPr id="25" name="TextBox 25"/>
          <p:cNvSpPr txBox="1"/>
          <p:nvPr/>
        </p:nvSpPr>
        <p:spPr>
          <a:xfrm>
            <a:off x="6954526" y="7921097"/>
            <a:ext cx="11233560" cy="2114549"/>
          </a:xfrm>
          <a:prstGeom prst="rect">
            <a:avLst/>
          </a:prstGeom>
        </p:spPr>
        <p:txBody>
          <a:bodyPr lIns="0" tIns="0" rIns="0" bIns="0" rtlCol="0" anchor="t">
            <a:spAutoFit/>
          </a:bodyPr>
          <a:lstStyle/>
          <a:p>
            <a:pPr>
              <a:lnSpc>
                <a:spcPts val="4200"/>
              </a:lnSpc>
            </a:pPr>
            <a:r>
              <a:rPr lang="en-US" sz="3000" dirty="0">
                <a:solidFill>
                  <a:srgbClr val="FFFFFF"/>
                </a:solidFill>
                <a:latin typeface="Canva Sans Bold"/>
              </a:rPr>
              <a:t>Inefficient stock replenishment processes lead to stockouts or excess inventory. Manual handling of stock replenishment results in delays and errors</a:t>
            </a:r>
          </a:p>
          <a:p>
            <a:pPr>
              <a:lnSpc>
                <a:spcPts val="4200"/>
              </a:lnSpc>
            </a:pPr>
            <a:endParaRPr lang="en-US" sz="3000" dirty="0">
              <a:solidFill>
                <a:srgbClr val="FFFFFF"/>
              </a:solidFill>
              <a:latin typeface="Canva Sans Bold"/>
            </a:endParaRPr>
          </a:p>
        </p:txBody>
      </p:sp>
      <p:sp>
        <p:nvSpPr>
          <p:cNvPr id="26" name="TextBox 26"/>
          <p:cNvSpPr txBox="1"/>
          <p:nvPr/>
        </p:nvSpPr>
        <p:spPr>
          <a:xfrm>
            <a:off x="4620626" y="1927674"/>
            <a:ext cx="12638674" cy="514350"/>
          </a:xfrm>
          <a:prstGeom prst="rect">
            <a:avLst/>
          </a:prstGeom>
        </p:spPr>
        <p:txBody>
          <a:bodyPr lIns="0" tIns="0" rIns="0" bIns="0" rtlCol="0" anchor="t">
            <a:spAutoFit/>
          </a:bodyPr>
          <a:lstStyle/>
          <a:p>
            <a:pPr marL="863602" lvl="2" algn="ctr">
              <a:lnSpc>
                <a:spcPts val="4200"/>
              </a:lnSpc>
            </a:pPr>
            <a:r>
              <a:rPr lang="en-US" sz="3000" dirty="0">
                <a:solidFill>
                  <a:srgbClr val="FFFFFF"/>
                </a:solidFill>
                <a:latin typeface="Canva Sans Bold"/>
              </a:rPr>
              <a:t>      Lack of real-time visibility into inventory levels.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1175</Words>
  <Application>Microsoft Office PowerPoint</Application>
  <PresentationFormat>Custom</PresentationFormat>
  <Paragraphs>123</Paragraphs>
  <Slides>24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Arial</vt:lpstr>
      <vt:lpstr>Canva Sans Bold</vt:lpstr>
      <vt:lpstr>Open Sauce Bold</vt:lpstr>
      <vt:lpstr>Canva Sans</vt:lpstr>
      <vt:lpstr>Montserrat Classic</vt:lpstr>
      <vt:lpstr>Caveat Brush</vt:lpstr>
      <vt:lpstr>Calibri</vt:lpstr>
      <vt:lpstr>DM Sans</vt:lpstr>
      <vt:lpstr>Now Bold</vt:lpstr>
      <vt:lpstr>DM Sans Bold</vt:lpstr>
      <vt:lpstr>Microsoft YaHei</vt:lpstr>
      <vt:lpstr>Lato Heavy</vt:lpstr>
      <vt:lpstr>Montserrat Classic Bold</vt:lpstr>
      <vt:lpstr>Open Sauce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cp:lastModifiedBy>Ritika Bhadani</cp:lastModifiedBy>
  <cp:revision>4</cp:revision>
  <cp:lastPrinted>2024-05-02T15:09:42Z</cp:lastPrinted>
  <dcterms:created xsi:type="dcterms:W3CDTF">2006-08-16T00:00:00Z</dcterms:created>
  <dcterms:modified xsi:type="dcterms:W3CDTF">2024-05-02T15:18:16Z</dcterms:modified>
  <dc:identifier>DAF9s6faoKk</dc:identifier>
</cp:coreProperties>
</file>